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13" r:id="rId3"/>
    <p:sldId id="314" r:id="rId4"/>
    <p:sldId id="327" r:id="rId5"/>
    <p:sldId id="326" r:id="rId6"/>
    <p:sldId id="328" r:id="rId7"/>
    <p:sldId id="318" r:id="rId8"/>
    <p:sldId id="315" r:id="rId9"/>
    <p:sldId id="316" r:id="rId10"/>
    <p:sldId id="317" r:id="rId11"/>
    <p:sldId id="319" r:id="rId12"/>
    <p:sldId id="320" r:id="rId13"/>
    <p:sldId id="321" r:id="rId14"/>
    <p:sldId id="322" r:id="rId15"/>
    <p:sldId id="323" r:id="rId16"/>
    <p:sldId id="324" r:id="rId17"/>
    <p:sldId id="331" r:id="rId18"/>
    <p:sldId id="329" r:id="rId19"/>
    <p:sldId id="330" r:id="rId20"/>
    <p:sldId id="325" r:id="rId21"/>
    <p:sldId id="292" r:id="rId22"/>
  </p:sldIdLst>
  <p:sldSz cx="12192000" cy="6858000"/>
  <p:notesSz cx="6805613" cy="99393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9DC7"/>
    <a:srgbClr val="FFFF00"/>
    <a:srgbClr val="7AC8E0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29" autoAdjust="0"/>
    <p:restoredTop sz="94660" autoAdjust="0"/>
  </p:normalViewPr>
  <p:slideViewPr>
    <p:cSldViewPr snapToGrid="0">
      <p:cViewPr>
        <p:scale>
          <a:sx n="87" d="100"/>
          <a:sy n="87" d="100"/>
        </p:scale>
        <p:origin x="456" y="-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4183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9934CB4A-0D5C-40A0-A67C-90EC15470894}" type="datetimeFigureOut">
              <a:rPr lang="de-DE" smtClean="0"/>
              <a:t>16.05.2018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0244" y="4782900"/>
            <a:ext cx="5445126" cy="3913425"/>
          </a:xfrm>
          <a:prstGeom prst="rect">
            <a:avLst/>
          </a:prstGeom>
        </p:spPr>
        <p:txBody>
          <a:bodyPr vert="horz" lIns="91550" tIns="45775" rIns="91550" bIns="45775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4183" y="9441814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8B4967D9-BD5E-40A9-B151-2300AC0E804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043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46D9-D3AB-4F0C-9483-46596DA25229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04473" y="4547211"/>
            <a:ext cx="2238687" cy="1991003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582784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97729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47886-C705-43B2-B14C-88FAE06ECF50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505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03F15-97BB-42DB-96A4-6B959FD1724D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33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642-EA2B-407C-A766-BC9693794ADE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81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A19A4-7DB8-43E3-B582-5BF13253422C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2409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336" y="170982"/>
            <a:ext cx="1441231" cy="55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1228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6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1AE2A-F690-4212-B559-B13C552BD050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091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148-489A-493A-9C24-CA051245017B}" type="datetime1">
              <a:rPr lang="de-DE" smtClean="0"/>
              <a:t>16.05.2018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38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8E24-97F8-4481-BA48-CBA09B394307}" type="datetime1">
              <a:rPr lang="de-DE" smtClean="0"/>
              <a:t>16.05.2018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B842B-201E-40DB-AAAD-DF4A698A1E17}" type="datetime1">
              <a:rPr lang="de-DE" smtClean="0"/>
              <a:t>16.05.2018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76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276-7D22-4280-8342-9680AB0C7DC0}" type="datetime1">
              <a:rPr lang="de-DE" smtClean="0"/>
              <a:t>16.05.2018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2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070F2-4316-4215-A0F7-F173D2CEBE01}" type="datetime1">
              <a:rPr lang="de-DE" smtClean="0"/>
              <a:t>16.05.2018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D70AA-D621-4811-80F0-24E4CE60C2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08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/>
          <p:cNvCxnSpPr/>
          <p:nvPr/>
        </p:nvCxnSpPr>
        <p:spPr>
          <a:xfrm>
            <a:off x="376518" y="10354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542007" y="1852556"/>
            <a:ext cx="869996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Introduction into the topic of the conference and </a:t>
            </a:r>
            <a:r>
              <a:rPr lang="en-US" sz="3200" b="1" dirty="0">
                <a:solidFill>
                  <a:srgbClr val="059DC7"/>
                </a:solidFill>
              </a:rPr>
              <a:t>overview about regulation in COOMET countries</a:t>
            </a:r>
            <a:br>
              <a:rPr lang="de-DE" sz="3200" b="1" dirty="0">
                <a:solidFill>
                  <a:srgbClr val="00B0F0"/>
                </a:solidFill>
              </a:rPr>
            </a:br>
            <a:endParaRPr lang="de-DE" sz="3200" b="1" dirty="0">
              <a:solidFill>
                <a:srgbClr val="00B0F0"/>
              </a:solidFill>
            </a:endParaRPr>
          </a:p>
          <a:p>
            <a:pPr lvl="0"/>
            <a:endParaRPr lang="de-DE" sz="3200" b="1" dirty="0">
              <a:solidFill>
                <a:srgbClr val="00B0F0"/>
              </a:solidFill>
            </a:endParaRPr>
          </a:p>
          <a:p>
            <a:pPr lvl="0"/>
            <a:r>
              <a:rPr lang="de-DE" sz="2800" b="1" dirty="0"/>
              <a:t>Dr. Peter Ulbig</a:t>
            </a:r>
            <a:br>
              <a:rPr lang="de-DE" sz="2800" b="1" dirty="0"/>
            </a:br>
            <a:r>
              <a:rPr lang="de-DE" sz="2800" dirty="0"/>
              <a:t>COOMET </a:t>
            </a:r>
            <a:r>
              <a:rPr lang="de-DE" sz="2800" dirty="0" err="1"/>
              <a:t>Vice</a:t>
            </a:r>
            <a:r>
              <a:rPr lang="de-DE" sz="2800" dirty="0"/>
              <a:t> </a:t>
            </a:r>
            <a:r>
              <a:rPr lang="de-DE" sz="2800" dirty="0" err="1"/>
              <a:t>President</a:t>
            </a:r>
            <a:br>
              <a:rPr lang="de-DE" sz="2800" dirty="0"/>
            </a:br>
            <a:r>
              <a:rPr lang="de-DE" sz="2800" dirty="0"/>
              <a:t>Head </a:t>
            </a:r>
            <a:r>
              <a:rPr lang="de-DE" sz="2800" dirty="0" err="1"/>
              <a:t>of</a:t>
            </a:r>
            <a:r>
              <a:rPr lang="de-DE" sz="2800" dirty="0"/>
              <a:t> PTB </a:t>
            </a:r>
            <a:r>
              <a:rPr lang="de-DE" sz="2800" dirty="0" err="1"/>
              <a:t>division</a:t>
            </a:r>
            <a:r>
              <a:rPr lang="de-DE" sz="2800" dirty="0"/>
              <a:t> „Legal and international </a:t>
            </a:r>
            <a:r>
              <a:rPr lang="de-DE" sz="2800" dirty="0" err="1"/>
              <a:t>metrology</a:t>
            </a:r>
            <a:r>
              <a:rPr lang="de-DE" sz="2800" dirty="0"/>
              <a:t>“</a:t>
            </a:r>
            <a:br>
              <a:rPr lang="de-DE" sz="2000" dirty="0"/>
            </a:b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16th May 2018, Moscow</a:t>
            </a:r>
            <a:endParaRPr lang="de-DE" sz="2000" b="1" dirty="0"/>
          </a:p>
          <a:p>
            <a:endParaRPr lang="de-DE" sz="2800" b="1" dirty="0"/>
          </a:p>
          <a:p>
            <a:endParaRPr lang="de-DE" sz="3200" b="1" dirty="0"/>
          </a:p>
          <a:p>
            <a:endParaRPr lang="de-DE" sz="3200" b="1" dirty="0"/>
          </a:p>
        </p:txBody>
      </p:sp>
      <p:pic>
        <p:nvPicPr>
          <p:cNvPr id="1026" name="Picture 2" descr="http://www.coomet.org/images/coomet.gif">
            <a:extLst>
              <a:ext uri="{FF2B5EF4-FFF2-40B4-BE49-F238E27FC236}">
                <a16:creationId xmlns:a16="http://schemas.microsoft.com/office/drawing/2014/main" id="{2E9DF90C-B525-45D0-9F94-3562E7C8F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633" y="2886756"/>
            <a:ext cx="1945355" cy="99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Grafik 3" descr="Bildergebnis für oiml logo">
            <a:extLst>
              <a:ext uri="{FF2B5EF4-FFF2-40B4-BE49-F238E27FC236}">
                <a16:creationId xmlns:a16="http://schemas.microsoft.com/office/drawing/2014/main" id="{53F9D9DB-0E44-46B3-AD03-148D2EA7E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270" y="1123326"/>
            <a:ext cx="1716288" cy="1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030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10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4384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Intention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this</a:t>
            </a:r>
            <a:r>
              <a:rPr lang="de-DE" sz="2800" dirty="0"/>
              <a:t> </a:t>
            </a:r>
            <a:r>
              <a:rPr lang="de-DE" sz="2800" dirty="0" err="1"/>
              <a:t>conference</a:t>
            </a:r>
            <a:endParaRPr lang="de-DE" sz="2800" dirty="0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3170C9EF-4AFC-451A-9F0F-5E301D939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6747" y="1047667"/>
            <a:ext cx="90582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752B5D43-6765-4A2A-80AB-056E3C7FF3D5}"/>
              </a:ext>
            </a:extLst>
          </p:cNvPr>
          <p:cNvSpPr/>
          <p:nvPr/>
        </p:nvSpPr>
        <p:spPr>
          <a:xfrm>
            <a:off x="2188033" y="5747659"/>
            <a:ext cx="536018" cy="440871"/>
          </a:xfrm>
          <a:prstGeom prst="rightArrow">
            <a:avLst/>
          </a:prstGeom>
          <a:solidFill>
            <a:srgbClr val="059D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6ACF1BC-6C69-47B1-970C-7F1716070D56}"/>
              </a:ext>
            </a:extLst>
          </p:cNvPr>
          <p:cNvSpPr txBox="1"/>
          <p:nvPr/>
        </p:nvSpPr>
        <p:spPr>
          <a:xfrm>
            <a:off x="2849339" y="5731331"/>
            <a:ext cx="7599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Exchange on </a:t>
            </a:r>
            <a:r>
              <a:rPr lang="de-DE" sz="2400" dirty="0" err="1"/>
              <a:t>prepackage</a:t>
            </a:r>
            <a:r>
              <a:rPr lang="de-DE" sz="2400" dirty="0"/>
              <a:t> </a:t>
            </a:r>
            <a:r>
              <a:rPr lang="de-DE" sz="2400" dirty="0" err="1"/>
              <a:t>regulation</a:t>
            </a:r>
            <a:r>
              <a:rPr lang="de-DE" sz="2400" dirty="0"/>
              <a:t> and </a:t>
            </a:r>
            <a:r>
              <a:rPr lang="de-DE" sz="2400" dirty="0" err="1"/>
              <a:t>prepackage</a:t>
            </a:r>
            <a:r>
              <a:rPr lang="de-DE" sz="2400" dirty="0"/>
              <a:t> </a:t>
            </a:r>
            <a:r>
              <a:rPr lang="de-DE" sz="2400" dirty="0" err="1"/>
              <a:t>control</a:t>
            </a:r>
            <a:endParaRPr lang="de-DE" sz="2400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FDFDD07F-E3E8-437A-88C8-09349B8C5F38}"/>
              </a:ext>
            </a:extLst>
          </p:cNvPr>
          <p:cNvSpPr/>
          <p:nvPr/>
        </p:nvSpPr>
        <p:spPr>
          <a:xfrm>
            <a:off x="3469821" y="3682093"/>
            <a:ext cx="236764" cy="26125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C2FD6D-BE1C-435E-AE2B-89C5916622C1}"/>
              </a:ext>
            </a:extLst>
          </p:cNvPr>
          <p:cNvSpPr/>
          <p:nvPr/>
        </p:nvSpPr>
        <p:spPr>
          <a:xfrm>
            <a:off x="5946900" y="5091796"/>
            <a:ext cx="236764" cy="26125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9B28F34-AC12-4BF8-93B9-B04E747E1FC9}"/>
              </a:ext>
            </a:extLst>
          </p:cNvPr>
          <p:cNvSpPr/>
          <p:nvPr/>
        </p:nvSpPr>
        <p:spPr>
          <a:xfrm>
            <a:off x="8148537" y="2999013"/>
            <a:ext cx="236764" cy="26125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2EBD1FC-3CC9-405F-B4E8-63336EAB1BA2}"/>
              </a:ext>
            </a:extLst>
          </p:cNvPr>
          <p:cNvSpPr/>
          <p:nvPr/>
        </p:nvSpPr>
        <p:spPr>
          <a:xfrm>
            <a:off x="5565901" y="2457449"/>
            <a:ext cx="236764" cy="26125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AC45B4CA-DC84-44E0-924E-CD8C6304EC62}"/>
              </a:ext>
            </a:extLst>
          </p:cNvPr>
          <p:cNvSpPr/>
          <p:nvPr/>
        </p:nvSpPr>
        <p:spPr>
          <a:xfrm>
            <a:off x="6304657" y="2193306"/>
            <a:ext cx="236764" cy="26125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081D520-B63C-46AC-9790-D323FF33A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477" y="2853009"/>
            <a:ext cx="1793205" cy="106944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DFF330C-8008-4310-A5A7-2C33CA931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665" y="1147483"/>
            <a:ext cx="2454237" cy="80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534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11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6423D620-4546-40D4-B740-7C61B179E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74" y="1640068"/>
            <a:ext cx="3270418" cy="1994002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2EEF148C-1A5B-4DDF-8B40-8E175835A2F9}"/>
              </a:ext>
            </a:extLst>
          </p:cNvPr>
          <p:cNvCxnSpPr/>
          <p:nvPr/>
        </p:nvCxnSpPr>
        <p:spPr>
          <a:xfrm flipV="1">
            <a:off x="4171950" y="1445079"/>
            <a:ext cx="1518557" cy="16736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F2D9A0F6-6301-4801-A092-F5728CC071B6}"/>
              </a:ext>
            </a:extLst>
          </p:cNvPr>
          <p:cNvCxnSpPr/>
          <p:nvPr/>
        </p:nvCxnSpPr>
        <p:spPr>
          <a:xfrm>
            <a:off x="4155621" y="3796393"/>
            <a:ext cx="1445079" cy="18777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>
            <a:extLst>
              <a:ext uri="{FF2B5EF4-FFF2-40B4-BE49-F238E27FC236}">
                <a16:creationId xmlns:a16="http://schemas.microsoft.com/office/drawing/2014/main" id="{1710F663-237D-4BD9-9E00-AB0AF4148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97" y="4465864"/>
            <a:ext cx="1451629" cy="913039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A33A629C-995E-40E8-81CF-51779E8953BE}"/>
              </a:ext>
            </a:extLst>
          </p:cNvPr>
          <p:cNvSpPr txBox="1"/>
          <p:nvPr/>
        </p:nvSpPr>
        <p:spPr>
          <a:xfrm>
            <a:off x="2462389" y="5922210"/>
            <a:ext cx="1997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Nadezhda</a:t>
            </a:r>
            <a:r>
              <a:rPr lang="de-DE" dirty="0"/>
              <a:t> </a:t>
            </a:r>
            <a:r>
              <a:rPr lang="de-DE" dirty="0" err="1"/>
              <a:t>Liakhova</a:t>
            </a:r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4C42ADF1-DCA4-4BE7-87DE-FBFFEC29F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868" y="3913806"/>
            <a:ext cx="1492348" cy="1914525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0E9EFB1-558B-4AE2-86A3-BE166894BC46}"/>
              </a:ext>
            </a:extLst>
          </p:cNvPr>
          <p:cNvSpPr txBox="1"/>
          <p:nvPr/>
        </p:nvSpPr>
        <p:spPr>
          <a:xfrm>
            <a:off x="6939644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3BD18118-5C4E-4D5B-8F25-1507BE824E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8009" y="1083110"/>
            <a:ext cx="488975" cy="36196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D42A139-A705-45FB-868C-3F3F224538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6133" y="1533515"/>
            <a:ext cx="444523" cy="36196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DB8F816-5EAB-473C-B6C5-35EFAAA425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8031" y="2014305"/>
            <a:ext cx="482625" cy="35561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DA9BEFC5-569A-4095-B509-0D066F7E0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94359" y="2529102"/>
            <a:ext cx="482625" cy="336567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227AEEA-4EE9-4464-8E11-B6C58AD3D6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72122" y="3003541"/>
            <a:ext cx="508026" cy="36831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44B63F6-1E6E-478E-8CBD-D014F389ECF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9851" y="3499287"/>
            <a:ext cx="431822" cy="36831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D5A6175B-2BC0-48D5-80A9-96E0DC981EC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81206" y="3949692"/>
            <a:ext cx="476274" cy="355618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2CC8EFD0-965C-4705-99E7-32DA0ACAD3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93906" y="4484616"/>
            <a:ext cx="450873" cy="361969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4DFE5898-B8E5-4851-9A5E-A40977C74F2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81206" y="4987473"/>
            <a:ext cx="508026" cy="361969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37262CDC-CCB0-44C8-9C2C-217261B5F81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74854" y="5446042"/>
            <a:ext cx="488975" cy="330217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D7F8919A-0D0C-418C-8F3A-098EA887B42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64410" y="5898249"/>
            <a:ext cx="539778" cy="412771"/>
          </a:xfrm>
          <a:prstGeom prst="rect">
            <a:avLst/>
          </a:prstGeom>
        </p:spPr>
      </p:pic>
      <p:sp>
        <p:nvSpPr>
          <p:cNvPr id="33" name="Geschweifte Klammer rechts 32">
            <a:extLst>
              <a:ext uri="{FF2B5EF4-FFF2-40B4-BE49-F238E27FC236}">
                <a16:creationId xmlns:a16="http://schemas.microsoft.com/office/drawing/2014/main" id="{F7107DC6-A2FB-417B-A205-859044AA76BC}"/>
              </a:ext>
            </a:extLst>
          </p:cNvPr>
          <p:cNvSpPr/>
          <p:nvPr/>
        </p:nvSpPr>
        <p:spPr>
          <a:xfrm>
            <a:off x="9168493" y="1004207"/>
            <a:ext cx="195943" cy="5287335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40A16B62-2460-439B-A3FF-5A7E339B96A1}"/>
              </a:ext>
            </a:extLst>
          </p:cNvPr>
          <p:cNvSpPr txBox="1"/>
          <p:nvPr/>
        </p:nvSpPr>
        <p:spPr>
          <a:xfrm>
            <a:off x="9618101" y="2955376"/>
            <a:ext cx="20465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11 countries</a:t>
            </a:r>
          </a:p>
          <a:p>
            <a:r>
              <a:rPr lang="de-DE" sz="2800" dirty="0" err="1"/>
              <a:t>answered</a:t>
            </a:r>
            <a:endParaRPr lang="de-DE" sz="2800" dirty="0"/>
          </a:p>
          <a:p>
            <a:r>
              <a:rPr lang="de-DE" sz="2800" dirty="0"/>
              <a:t>41 </a:t>
            </a:r>
            <a:r>
              <a:rPr lang="de-DE" sz="2800" dirty="0" err="1"/>
              <a:t>questions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304701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12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3339C5D8-540A-40F4-91A1-2F7BE318D85A}"/>
              </a:ext>
            </a:extLst>
          </p:cNvPr>
          <p:cNvSpPr/>
          <p:nvPr/>
        </p:nvSpPr>
        <p:spPr>
          <a:xfrm>
            <a:off x="275916" y="1083110"/>
            <a:ext cx="58212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400" b="1" dirty="0">
                <a:ea typeface="Times New Roman" panose="02020603050405020304" pitchFamily="18" charset="0"/>
              </a:rPr>
              <a:t>Are the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requirements on prepackages </a:t>
            </a:r>
            <a:r>
              <a:rPr lang="en-US" sz="2400" b="1" dirty="0">
                <a:ea typeface="Times New Roman" panose="02020603050405020304" pitchFamily="18" charset="0"/>
              </a:rPr>
              <a:t>provided together with the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need of their controls </a:t>
            </a:r>
            <a:r>
              <a:rPr lang="en-US" sz="2400" b="1" dirty="0">
                <a:ea typeface="Times New Roman" panose="02020603050405020304" pitchFamily="18" charset="0"/>
              </a:rPr>
              <a:t>by authorized state bodies </a:t>
            </a:r>
            <a:br>
              <a:rPr lang="en-US" sz="2400" b="1" dirty="0">
                <a:ea typeface="Times New Roman" panose="02020603050405020304" pitchFamily="18" charset="0"/>
              </a:rPr>
            </a:br>
            <a:r>
              <a:rPr lang="en-US" sz="2400" b="1" dirty="0">
                <a:ea typeface="Times New Roman" panose="02020603050405020304" pitchFamily="18" charset="0"/>
              </a:rPr>
              <a:t>in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legal acts</a:t>
            </a:r>
            <a:r>
              <a:rPr lang="en-US" sz="2400" b="1" dirty="0">
                <a:ea typeface="Times New Roman" panose="02020603050405020304" pitchFamily="18" charset="0"/>
              </a:rPr>
              <a:t>?</a:t>
            </a:r>
            <a:br>
              <a:rPr lang="ru-RU" sz="2400" b="1" dirty="0">
                <a:ea typeface="Times New Roman" panose="02020603050405020304" pitchFamily="18" charset="0"/>
              </a:rPr>
            </a:br>
            <a:r>
              <a:rPr lang="ru-RU" sz="2400" b="1" dirty="0"/>
              <a:t>Установлены ли </a:t>
            </a:r>
            <a:r>
              <a:rPr lang="ru-RU" sz="2400" b="1" dirty="0">
                <a:solidFill>
                  <a:srgbClr val="FF0000"/>
                </a:solidFill>
              </a:rPr>
              <a:t>требования к ФТ </a:t>
            </a:r>
            <a:r>
              <a:rPr lang="ru-RU" sz="2400" b="1" dirty="0"/>
              <a:t>и </a:t>
            </a:r>
            <a:r>
              <a:rPr lang="ru-RU" sz="2400" b="1" dirty="0">
                <a:solidFill>
                  <a:srgbClr val="FF0000"/>
                </a:solidFill>
              </a:rPr>
              <a:t>необходимости их контроля </a:t>
            </a:r>
            <a:r>
              <a:rPr lang="ru-RU" sz="2400" b="1" dirty="0"/>
              <a:t>со стороны назначенных государственных органов в </a:t>
            </a:r>
            <a:r>
              <a:rPr lang="ru-RU" sz="2400" b="1" dirty="0">
                <a:solidFill>
                  <a:srgbClr val="FF0000"/>
                </a:solidFill>
              </a:rPr>
              <a:t>законодательных актах</a:t>
            </a:r>
            <a:r>
              <a:rPr lang="ru-RU" sz="2400" b="1" dirty="0"/>
              <a:t>?</a:t>
            </a:r>
            <a:endParaRPr lang="ru-RU" sz="2400" b="1" dirty="0">
              <a:ea typeface="Times New Roman" panose="02020603050405020304" pitchFamily="18" charset="0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70311" y="1002484"/>
            <a:ext cx="669947" cy="5347086"/>
            <a:chOff x="7170311" y="1002484"/>
            <a:chExt cx="669947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74356" y="1445079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74352" y="4444652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90649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6C5151C6-D23A-4CAF-A30C-C900F9603E35}"/>
              </a:ext>
            </a:extLst>
          </p:cNvPr>
          <p:cNvGrpSpPr/>
          <p:nvPr/>
        </p:nvGrpSpPr>
        <p:grpSpPr>
          <a:xfrm>
            <a:off x="350573" y="4544262"/>
            <a:ext cx="6220234" cy="1753499"/>
            <a:chOff x="507137" y="4404081"/>
            <a:chExt cx="6220234" cy="1753499"/>
          </a:xfrm>
        </p:grpSpPr>
        <p:sp>
          <p:nvSpPr>
            <p:cNvPr id="9" name="Pfeil: nach unten 8">
              <a:extLst>
                <a:ext uri="{FF2B5EF4-FFF2-40B4-BE49-F238E27FC236}">
                  <a16:creationId xmlns:a16="http://schemas.microsoft.com/office/drawing/2014/main" id="{378AC801-F287-4EA0-B37D-C5605273E3CA}"/>
                </a:ext>
              </a:extLst>
            </p:cNvPr>
            <p:cNvSpPr/>
            <p:nvPr/>
          </p:nvSpPr>
          <p:spPr>
            <a:xfrm>
              <a:off x="2432957" y="4404081"/>
              <a:ext cx="1015890" cy="4425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872A6721-05A5-436A-9B4E-D23E58ABDBA9}"/>
                </a:ext>
              </a:extLst>
            </p:cNvPr>
            <p:cNvSpPr txBox="1"/>
            <p:nvPr/>
          </p:nvSpPr>
          <p:spPr>
            <a:xfrm>
              <a:off x="507137" y="4587920"/>
              <a:ext cx="62202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Very </a:t>
              </a:r>
              <a:r>
                <a:rPr lang="de-DE" sz="2400" dirty="0" err="1"/>
                <a:t>common</a:t>
              </a:r>
              <a:r>
                <a:rPr lang="de-DE" sz="2400" dirty="0"/>
                <a:t>: </a:t>
              </a:r>
            </a:p>
            <a:p>
              <a:r>
                <a:rPr lang="de-DE" sz="2400" dirty="0"/>
                <a:t>„Law on </a:t>
              </a:r>
              <a:r>
                <a:rPr lang="de-DE" sz="2400" dirty="0" err="1"/>
                <a:t>uniformity</a:t>
              </a:r>
              <a:r>
                <a:rPr lang="de-DE" sz="2400" dirty="0"/>
                <a:t> </a:t>
              </a:r>
              <a:r>
                <a:rPr lang="de-DE" sz="2400" dirty="0" err="1"/>
                <a:t>of</a:t>
              </a:r>
              <a:r>
                <a:rPr lang="de-DE" sz="2400" dirty="0"/>
                <a:t> </a:t>
              </a:r>
              <a:r>
                <a:rPr lang="de-DE" sz="2400" dirty="0" err="1"/>
                <a:t>measurement</a:t>
              </a:r>
              <a:r>
                <a:rPr lang="de-DE" sz="2400" dirty="0"/>
                <a:t>“</a:t>
              </a:r>
              <a:endParaRPr lang="ru-RU" sz="2400" dirty="0"/>
            </a:p>
            <a:p>
              <a:r>
                <a:rPr lang="ru-RU" sz="2400" i="1" dirty="0"/>
                <a:t>Распространённый ответ:</a:t>
              </a:r>
            </a:p>
            <a:p>
              <a:r>
                <a:rPr lang="ru-RU" sz="2400" i="1" dirty="0"/>
                <a:t>«Закон об обеспечении единства измерений»</a:t>
              </a:r>
              <a:endParaRPr lang="de-DE" sz="2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5040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13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70311" y="1002484"/>
            <a:ext cx="793807" cy="5347086"/>
            <a:chOff x="7170311" y="1002484"/>
            <a:chExt cx="793807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74356" y="1445079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74352" y="441199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7938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r>
                <a:rPr lang="de-DE" sz="2800" b="1" dirty="0">
                  <a:solidFill>
                    <a:srgbClr val="FF0000"/>
                  </a:solidFill>
                </a:rPr>
                <a:t>*</a:t>
              </a: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39DC3648-DF96-4C46-B2B1-9294E8EAAD80}"/>
              </a:ext>
            </a:extLst>
          </p:cNvPr>
          <p:cNvSpPr/>
          <p:nvPr/>
        </p:nvSpPr>
        <p:spPr>
          <a:xfrm>
            <a:off x="292608" y="1933122"/>
            <a:ext cx="61879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ea typeface="Times New Roman" panose="02020603050405020304" pitchFamily="18" charset="0"/>
              </a:rPr>
              <a:t>2)</a:t>
            </a:r>
            <a:r>
              <a:rPr lang="en-US" sz="2400" b="1" dirty="0">
                <a:ea typeface="Times New Roman" panose="02020603050405020304" pitchFamily="18" charset="0"/>
              </a:rPr>
              <a:t> Are there </a:t>
            </a:r>
            <a:r>
              <a:rPr lang="en-US" sz="2400" b="1" u="sng" dirty="0">
                <a:solidFill>
                  <a:srgbClr val="059DC7"/>
                </a:solidFill>
                <a:ea typeface="Times New Roman" panose="02020603050405020304" pitchFamily="18" charset="0"/>
              </a:rPr>
              <a:t>national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 technical regulations </a:t>
            </a:r>
            <a:r>
              <a:rPr lang="en-US" sz="2400" b="1" dirty="0">
                <a:ea typeface="Times New Roman" panose="02020603050405020304" pitchFamily="18" charset="0"/>
              </a:rPr>
              <a:t>and/or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standards</a:t>
            </a:r>
            <a:r>
              <a:rPr lang="en-US" sz="2400" b="1" dirty="0">
                <a:ea typeface="Times New Roman" panose="02020603050405020304" pitchFamily="18" charset="0"/>
              </a:rPr>
              <a:t> that stipulate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unified technical requirements</a:t>
            </a:r>
            <a:r>
              <a:rPr lang="en-US" sz="2400" b="1" dirty="0">
                <a:ea typeface="Times New Roman" panose="02020603050405020304" pitchFamily="18" charset="0"/>
              </a:rPr>
              <a:t> for the quantity of goods in prepackages?</a:t>
            </a:r>
            <a:endParaRPr lang="ru-RU" sz="2400" b="1" dirty="0">
              <a:ea typeface="Times New Roman" panose="02020603050405020304" pitchFamily="18" charset="0"/>
            </a:endParaRPr>
          </a:p>
          <a:p>
            <a:br>
              <a:rPr lang="ru-RU" sz="2400" b="1" dirty="0">
                <a:ea typeface="Times New Roman" panose="02020603050405020304" pitchFamily="18" charset="0"/>
              </a:rPr>
            </a:br>
            <a:r>
              <a:rPr lang="ru-RU" sz="2400" b="1" dirty="0"/>
              <a:t>Существует ли </a:t>
            </a:r>
            <a:r>
              <a:rPr lang="ru-RU" sz="2400" b="1" u="sng" dirty="0">
                <a:solidFill>
                  <a:srgbClr val="FF0000"/>
                </a:solidFill>
              </a:rPr>
              <a:t>национальный</a:t>
            </a:r>
            <a:r>
              <a:rPr lang="ru-RU" sz="2400" b="1" dirty="0">
                <a:solidFill>
                  <a:srgbClr val="FF0000"/>
                </a:solidFill>
              </a:rPr>
              <a:t> технический регламент</a:t>
            </a:r>
            <a:r>
              <a:rPr lang="ru-RU" sz="2400" b="1" dirty="0"/>
              <a:t> и/или </a:t>
            </a:r>
            <a:r>
              <a:rPr lang="ru-RU" sz="2400" b="1" dirty="0">
                <a:solidFill>
                  <a:srgbClr val="FF0000"/>
                </a:solidFill>
              </a:rPr>
              <a:t>стандарт</a:t>
            </a:r>
            <a:r>
              <a:rPr lang="ru-RU" sz="2400" b="1" dirty="0"/>
              <a:t>, устанавливающий </a:t>
            </a:r>
            <a:r>
              <a:rPr lang="ru-RU" sz="2400" b="1" dirty="0">
                <a:solidFill>
                  <a:srgbClr val="FF0000"/>
                </a:solidFill>
              </a:rPr>
              <a:t>единые технические требования</a:t>
            </a:r>
            <a:r>
              <a:rPr lang="ru-RU" sz="2400" b="1" dirty="0"/>
              <a:t> к количеству товара в упаковке?</a:t>
            </a:r>
            <a:endParaRPr lang="de-DE" sz="2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DBF018-6200-41AC-8E22-FB696D09346A}"/>
              </a:ext>
            </a:extLst>
          </p:cNvPr>
          <p:cNvSpPr txBox="1"/>
          <p:nvPr/>
        </p:nvSpPr>
        <p:spPr>
          <a:xfrm>
            <a:off x="10363986" y="4935216"/>
            <a:ext cx="1572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*but regional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912096" y="1412440"/>
            <a:ext cx="2279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/>
              <a:t>Т</a:t>
            </a:r>
            <a:r>
              <a:rPr lang="en-US" sz="1100" i="1" dirty="0"/>
              <a:t>R 2010/004/BY</a:t>
            </a:r>
            <a:r>
              <a:rPr lang="ru-RU" sz="1100" i="1" dirty="0"/>
              <a:t> </a:t>
            </a:r>
          </a:p>
          <a:p>
            <a:r>
              <a:rPr lang="en-US" sz="1100" i="1" dirty="0"/>
              <a:t>Abolished  due to the entry  into the Customs union</a:t>
            </a:r>
            <a:r>
              <a:rPr lang="ru-RU" sz="1100" i="1" dirty="0"/>
              <a:t> / Отменен в связи с вхождением РБ в ЕАЭС</a:t>
            </a:r>
          </a:p>
        </p:txBody>
      </p:sp>
    </p:spTree>
    <p:extLst>
      <p:ext uri="{BB962C8B-B14F-4D97-AF65-F5344CB8AC3E}">
        <p14:creationId xmlns:p14="http://schemas.microsoft.com/office/powerpoint/2010/main" val="30355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14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6937593" y="1002484"/>
            <a:ext cx="1123465" cy="5347086"/>
            <a:chOff x="6937593" y="1002484"/>
            <a:chExt cx="1123465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3770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-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6937593" y="1445079"/>
              <a:ext cx="10663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059DC7"/>
                  </a:solidFill>
                </a:rPr>
                <a:t>partly</a:t>
              </a:r>
              <a:endParaRPr lang="de-DE" sz="2800" b="1" dirty="0">
                <a:solidFill>
                  <a:srgbClr val="059DC7"/>
                </a:solidFill>
              </a:endParaRP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540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-  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6994740" y="4395668"/>
              <a:ext cx="10663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059DC7"/>
                  </a:solidFill>
                </a:rPr>
                <a:t>partly</a:t>
              </a:r>
              <a:endParaRPr lang="de-DE" sz="2800" b="1" dirty="0">
                <a:solidFill>
                  <a:srgbClr val="059DC7"/>
                </a:solidFill>
              </a:endParaRP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</p:grpSp>
      <p:sp>
        <p:nvSpPr>
          <p:cNvPr id="3" name="Rechteck 2">
            <a:extLst>
              <a:ext uri="{FF2B5EF4-FFF2-40B4-BE49-F238E27FC236}">
                <a16:creationId xmlns:a16="http://schemas.microsoft.com/office/drawing/2014/main" id="{B74E17D0-6DEC-4D86-95C8-88D8300BFEA1}"/>
              </a:ext>
            </a:extLst>
          </p:cNvPr>
          <p:cNvSpPr/>
          <p:nvPr/>
        </p:nvSpPr>
        <p:spPr>
          <a:xfrm>
            <a:off x="384519" y="2121469"/>
            <a:ext cx="5799408" cy="2923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ea typeface="Times New Roman" panose="02020603050405020304" pitchFamily="18" charset="0"/>
              </a:rPr>
              <a:t>3)</a:t>
            </a:r>
            <a:r>
              <a:rPr lang="en-US" sz="2400" b="1" dirty="0">
                <a:ea typeface="Times New Roman" panose="02020603050405020304" pitchFamily="18" charset="0"/>
              </a:rPr>
              <a:t> Are the requirements of the national </a:t>
            </a:r>
          </a:p>
          <a:p>
            <a:r>
              <a:rPr lang="en-US" sz="2400" b="1" dirty="0">
                <a:ea typeface="Times New Roman" panose="02020603050405020304" pitchFamily="18" charset="0"/>
              </a:rPr>
              <a:t>technical regulations and/or standards</a:t>
            </a:r>
          </a:p>
          <a:p>
            <a:r>
              <a:rPr lang="en-US" sz="2400" b="1" u="sng" dirty="0">
                <a:solidFill>
                  <a:srgbClr val="059DC7"/>
                </a:solidFill>
                <a:ea typeface="Times New Roman" panose="02020603050405020304" pitchFamily="18" charset="0"/>
              </a:rPr>
              <a:t>mandatory</a:t>
            </a:r>
            <a:r>
              <a:rPr lang="en-US" sz="2400" b="1" u="sng" dirty="0">
                <a:ea typeface="Times New Roman" panose="02020603050405020304" pitchFamily="18" charset="0"/>
              </a:rPr>
              <a:t> </a:t>
            </a:r>
            <a:r>
              <a:rPr lang="en-US" sz="2400" b="1" dirty="0">
                <a:ea typeface="Times New Roman" panose="02020603050405020304" pitchFamily="18" charset="0"/>
              </a:rPr>
              <a:t>in regards to execution</a:t>
            </a:r>
            <a:br>
              <a:rPr lang="en-US" sz="2400" b="1" dirty="0">
                <a:ea typeface="Times New Roman" panose="02020603050405020304" pitchFamily="18" charset="0"/>
              </a:rPr>
            </a:br>
            <a:r>
              <a:rPr lang="en-US" sz="2400" b="1" dirty="0">
                <a:ea typeface="Times New Roman" panose="02020603050405020304" pitchFamily="18" charset="0"/>
              </a:rPr>
              <a:t>(according to question 2) ?</a:t>
            </a:r>
            <a:endParaRPr lang="ru-RU" sz="2400" b="1" dirty="0">
              <a:ea typeface="Times New Roman" panose="02020603050405020304" pitchFamily="18" charset="0"/>
            </a:endParaRPr>
          </a:p>
          <a:p>
            <a:endParaRPr lang="ru-RU" sz="1600" b="1" u="sng" dirty="0">
              <a:solidFill>
                <a:srgbClr val="FF0000"/>
              </a:solidFill>
            </a:endParaRPr>
          </a:p>
          <a:p>
            <a:r>
              <a:rPr lang="ru-RU" sz="2400" b="1" u="sng" dirty="0">
                <a:solidFill>
                  <a:srgbClr val="FF0000"/>
                </a:solidFill>
              </a:rPr>
              <a:t>Обязательны </a:t>
            </a:r>
            <a:r>
              <a:rPr lang="ru-RU" sz="2400" b="1" dirty="0"/>
              <a:t>ли для исполнения </a:t>
            </a:r>
            <a:br>
              <a:rPr lang="ru-RU" sz="2400" b="1" dirty="0"/>
            </a:br>
            <a:r>
              <a:rPr lang="ru-RU" sz="2400" b="1" dirty="0"/>
              <a:t>требования национального технического </a:t>
            </a:r>
            <a:br>
              <a:rPr lang="ru-RU" sz="2400" b="1" dirty="0"/>
            </a:br>
            <a:r>
              <a:rPr lang="ru-RU" sz="2400" b="1" dirty="0"/>
              <a:t>регламента и/или стандарта по пункту 2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70227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15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2849344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2833015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805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929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3827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155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7918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5647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7002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9702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87002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80650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70206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4253598" y="936620"/>
            <a:ext cx="7303602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		STB 8019:2002</a:t>
            </a:r>
            <a:r>
              <a:rPr lang="ru-RU" sz="3200" dirty="0"/>
              <a:t>*</a:t>
            </a:r>
            <a:endParaRPr lang="de-DE" sz="3200" dirty="0"/>
          </a:p>
          <a:p>
            <a:r>
              <a:rPr lang="de-DE" sz="3200" dirty="0"/>
              <a:t>Cuba			OIML R87, R79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r>
              <a:rPr lang="de-DE" sz="3200" dirty="0"/>
              <a:t>	</a:t>
            </a:r>
            <a:r>
              <a:rPr lang="kk-KZ" sz="3200" dirty="0"/>
              <a:t>ST RK 2.156-2009</a:t>
            </a:r>
            <a:endParaRPr lang="de-DE" sz="3200" dirty="0"/>
          </a:p>
          <a:p>
            <a:r>
              <a:rPr lang="de-DE" sz="3200" dirty="0"/>
              <a:t>Kirgistan		</a:t>
            </a:r>
            <a:r>
              <a:rPr lang="en-US" sz="3200" dirty="0"/>
              <a:t>KMS</a:t>
            </a:r>
            <a:r>
              <a:rPr lang="ky-KG" sz="3200" dirty="0"/>
              <a:t> 8.006:2002 </a:t>
            </a:r>
            <a:endParaRPr lang="de-DE" sz="3200" dirty="0"/>
          </a:p>
          <a:p>
            <a:r>
              <a:rPr lang="de-DE" sz="3200" dirty="0" err="1"/>
              <a:t>Moldova</a:t>
            </a:r>
            <a:r>
              <a:rPr lang="de-DE" sz="3200" dirty="0"/>
              <a:t>		76/211/EEC + 2007/45/EC</a:t>
            </a:r>
          </a:p>
          <a:p>
            <a:r>
              <a:rPr lang="de-DE" sz="3200" dirty="0"/>
              <a:t>Russia		</a:t>
            </a:r>
            <a:r>
              <a:rPr lang="en-US" sz="3200" dirty="0"/>
              <a:t>GOST 8.579-2002 </a:t>
            </a:r>
            <a:endParaRPr lang="de-DE" sz="3200" dirty="0"/>
          </a:p>
          <a:p>
            <a:r>
              <a:rPr lang="de-DE" sz="3200" dirty="0" err="1"/>
              <a:t>Tajikistan</a:t>
            </a:r>
            <a:r>
              <a:rPr lang="de-DE" sz="3200" dirty="0"/>
              <a:t>		</a:t>
            </a:r>
            <a:r>
              <a:rPr lang="en-US" sz="3200" dirty="0"/>
              <a:t>GOST 8.579-2002 </a:t>
            </a:r>
            <a:endParaRPr lang="de-DE" sz="3200" dirty="0"/>
          </a:p>
          <a:p>
            <a:r>
              <a:rPr lang="de-DE" sz="3200" dirty="0"/>
              <a:t>Ukraine		76/211/EEC + OIML R87</a:t>
            </a:r>
          </a:p>
          <a:p>
            <a:r>
              <a:rPr lang="de-DE" sz="3200" dirty="0" err="1"/>
              <a:t>Uzbekistan</a:t>
            </a:r>
            <a:r>
              <a:rPr lang="de-DE" sz="3200" dirty="0"/>
              <a:t>		</a:t>
            </a:r>
            <a:r>
              <a:rPr lang="en-US" dirty="0"/>
              <a:t> </a:t>
            </a:r>
            <a:r>
              <a:rPr lang="en-US" sz="3200" dirty="0" err="1"/>
              <a:t>O'z</a:t>
            </a:r>
            <a:r>
              <a:rPr lang="en-US" sz="3200" dirty="0"/>
              <a:t> </a:t>
            </a:r>
            <a:r>
              <a:rPr lang="en-US" sz="3200" dirty="0" err="1"/>
              <a:t>DSt</a:t>
            </a:r>
            <a:r>
              <a:rPr lang="en-US" sz="3200" dirty="0"/>
              <a:t> 8.022:2002</a:t>
            </a:r>
            <a:endParaRPr lang="de-DE" sz="3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F42B6C7-AFB5-4822-924B-8F6B65A2F0C4}"/>
              </a:ext>
            </a:extLst>
          </p:cNvPr>
          <p:cNvSpPr/>
          <p:nvPr/>
        </p:nvSpPr>
        <p:spPr>
          <a:xfrm>
            <a:off x="384519" y="2159952"/>
            <a:ext cx="252793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ea typeface="Times New Roman" panose="02020603050405020304" pitchFamily="18" charset="0"/>
              </a:rPr>
              <a:t>Which are the </a:t>
            </a:r>
          </a:p>
          <a:p>
            <a:r>
              <a:rPr lang="en-US" sz="2400" dirty="0">
                <a:ea typeface="Times New Roman" panose="02020603050405020304" pitchFamily="18" charset="0"/>
              </a:rPr>
              <a:t>national</a:t>
            </a:r>
            <a:r>
              <a:rPr lang="en-US" sz="2400" b="1" dirty="0">
                <a:ea typeface="Times New Roman" panose="02020603050405020304" pitchFamily="18" charset="0"/>
              </a:rPr>
              <a:t> standards</a:t>
            </a:r>
          </a:p>
          <a:p>
            <a:r>
              <a:rPr lang="en-US" sz="2400" b="1" dirty="0">
                <a:ea typeface="Times New Roman" panose="02020603050405020304" pitchFamily="18" charset="0"/>
              </a:rPr>
              <a:t>being used?</a:t>
            </a:r>
            <a:endParaRPr lang="ru-RU" sz="2400" b="1" dirty="0">
              <a:ea typeface="Times New Roman" panose="02020603050405020304" pitchFamily="18" charset="0"/>
            </a:endParaRPr>
          </a:p>
          <a:p>
            <a:endParaRPr lang="ru-RU" sz="2400" b="1" dirty="0"/>
          </a:p>
          <a:p>
            <a:r>
              <a:rPr lang="ru-RU" sz="2400" dirty="0"/>
              <a:t>Какие </a:t>
            </a:r>
            <a:br>
              <a:rPr lang="ru-RU" sz="2400" b="1" dirty="0"/>
            </a:br>
            <a:r>
              <a:rPr lang="ru-RU" sz="2400" dirty="0"/>
              <a:t>национальные</a:t>
            </a:r>
            <a:r>
              <a:rPr lang="ru-RU" sz="2400" b="1" dirty="0"/>
              <a:t> </a:t>
            </a:r>
            <a:br>
              <a:rPr lang="ru-RU" sz="2400" b="1" dirty="0"/>
            </a:br>
            <a:r>
              <a:rPr lang="ru-RU" sz="2400" b="1" dirty="0"/>
              <a:t>стандарты </a:t>
            </a:r>
            <a:br>
              <a:rPr lang="ru-RU" sz="2400" b="1" dirty="0"/>
            </a:br>
            <a:r>
              <a:rPr lang="ru-RU" sz="2400" b="1" dirty="0"/>
              <a:t>применяются?</a:t>
            </a:r>
            <a:endParaRPr lang="de-DE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9802368" y="1394415"/>
            <a:ext cx="2389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/>
              <a:t>Т</a:t>
            </a:r>
            <a:r>
              <a:rPr lang="en-US" sz="1100" i="1" dirty="0"/>
              <a:t>R 2010/004/BY</a:t>
            </a:r>
            <a:r>
              <a:rPr lang="ru-RU" sz="1100" i="1" dirty="0"/>
              <a:t> </a:t>
            </a:r>
          </a:p>
          <a:p>
            <a:r>
              <a:rPr lang="en-US" sz="1050" i="1" dirty="0"/>
              <a:t>Abolished  due to the entry  into the Customs union</a:t>
            </a:r>
            <a:r>
              <a:rPr lang="ru-RU" sz="1050" i="1" dirty="0"/>
              <a:t> / Отменен в связи с вхождением РБ в ЕАЭС</a:t>
            </a:r>
          </a:p>
        </p:txBody>
      </p:sp>
    </p:spTree>
    <p:extLst>
      <p:ext uri="{BB962C8B-B14F-4D97-AF65-F5344CB8AC3E}">
        <p14:creationId xmlns:p14="http://schemas.microsoft.com/office/powerpoint/2010/main" val="1629844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16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33530" y="1002484"/>
            <a:ext cx="706728" cy="5347086"/>
            <a:chOff x="7133530" y="1002484"/>
            <a:chExt cx="706728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4587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58029" y="1445079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540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 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33530" y="4411996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E982986B-AE66-48AD-B7C4-3F0E63D6FDC6}"/>
              </a:ext>
            </a:extLst>
          </p:cNvPr>
          <p:cNvSpPr/>
          <p:nvPr/>
        </p:nvSpPr>
        <p:spPr>
          <a:xfrm>
            <a:off x="384519" y="1504200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ea typeface="Times New Roman" panose="02020603050405020304" pitchFamily="18" charset="0"/>
              </a:rPr>
              <a:t>2.</a:t>
            </a:r>
            <a:r>
              <a:rPr lang="ru-RU" sz="2400" b="1" dirty="0">
                <a:ea typeface="Times New Roman" panose="02020603050405020304" pitchFamily="18" charset="0"/>
              </a:rPr>
              <a:t>А</a:t>
            </a:r>
            <a:r>
              <a:rPr lang="en-US" sz="2400" b="1" dirty="0">
                <a:ea typeface="Times New Roman" panose="02020603050405020304" pitchFamily="18" charset="0"/>
              </a:rPr>
              <a:t>.3)</a:t>
            </a:r>
            <a:r>
              <a:rPr lang="en-US" sz="2400" dirty="0">
                <a:ea typeface="Times New Roman" panose="02020603050405020304" pitchFamily="18" charset="0"/>
              </a:rPr>
              <a:t> Is there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harmonization</a:t>
            </a:r>
            <a:r>
              <a:rPr lang="en-US" sz="2400" dirty="0">
                <a:ea typeface="Times New Roman" panose="02020603050405020304" pitchFamily="18" charset="0"/>
              </a:rPr>
              <a:t> between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technical requirements </a:t>
            </a:r>
            <a:r>
              <a:rPr lang="en-US" sz="2400" dirty="0">
                <a:ea typeface="Times New Roman" panose="02020603050405020304" pitchFamily="18" charset="0"/>
              </a:rPr>
              <a:t>for the prepackages quantity with the same nominal quantity of goods </a:t>
            </a:r>
            <a:r>
              <a:rPr lang="en-US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and the requirements of the Recommendation OIML R87</a:t>
            </a:r>
            <a:r>
              <a:rPr lang="ru-RU" sz="2400" b="1" dirty="0">
                <a:solidFill>
                  <a:srgbClr val="059DC7"/>
                </a:solidFill>
                <a:ea typeface="Times New Roman" panose="02020603050405020304" pitchFamily="18" charset="0"/>
              </a:rPr>
              <a:t>:2004</a:t>
            </a:r>
            <a:r>
              <a:rPr lang="en-US" sz="2400" dirty="0">
                <a:ea typeface="Times New Roman" panose="02020603050405020304" pitchFamily="18" charset="0"/>
              </a:rPr>
              <a:t>?</a:t>
            </a:r>
            <a:endParaRPr lang="ru-RU" sz="2400" dirty="0">
              <a:ea typeface="Times New Roman" panose="02020603050405020304" pitchFamily="18" charset="0"/>
            </a:endParaRPr>
          </a:p>
          <a:p>
            <a:endParaRPr lang="ru-RU" sz="2400" b="1" dirty="0"/>
          </a:p>
          <a:p>
            <a:r>
              <a:rPr lang="ru-RU" sz="2400" b="1" dirty="0"/>
              <a:t>2.А.3)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Гармонизированы</a:t>
            </a:r>
            <a:r>
              <a:rPr lang="ru-RU" sz="2400" dirty="0"/>
              <a:t> ли </a:t>
            </a:r>
            <a:r>
              <a:rPr lang="ru-RU" sz="2400" b="1" dirty="0">
                <a:solidFill>
                  <a:srgbClr val="FF0000"/>
                </a:solidFill>
              </a:rPr>
              <a:t>технические требования</a:t>
            </a:r>
            <a:r>
              <a:rPr lang="ru-RU" sz="2400" dirty="0"/>
              <a:t> к количеству ФТ с одинаковым номинальным количеством товара </a:t>
            </a:r>
            <a:br>
              <a:rPr lang="ru-RU" sz="2400" dirty="0"/>
            </a:br>
            <a:r>
              <a:rPr lang="ru-RU" sz="2400" b="1" dirty="0">
                <a:solidFill>
                  <a:srgbClr val="FF0000"/>
                </a:solidFill>
              </a:rPr>
              <a:t>с требованиями рекомендации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МОЗМ </a:t>
            </a:r>
            <a:r>
              <a:rPr lang="en-US" sz="2400" b="1" dirty="0">
                <a:solidFill>
                  <a:srgbClr val="FF0000"/>
                </a:solidFill>
              </a:rPr>
              <a:t>R</a:t>
            </a:r>
            <a:r>
              <a:rPr lang="ru-RU" sz="2400" b="1" dirty="0">
                <a:solidFill>
                  <a:srgbClr val="FF0000"/>
                </a:solidFill>
              </a:rPr>
              <a:t>87:2004</a:t>
            </a:r>
            <a:r>
              <a:rPr lang="ru-RU" sz="2400" dirty="0"/>
              <a:t>?</a:t>
            </a:r>
            <a:endParaRPr lang="de-DE" sz="2400" dirty="0"/>
          </a:p>
        </p:txBody>
      </p:sp>
      <p:pic>
        <p:nvPicPr>
          <p:cNvPr id="33" name="Grafik 3" descr="Bildergebnis für oiml logo">
            <a:extLst>
              <a:ext uri="{FF2B5EF4-FFF2-40B4-BE49-F238E27FC236}">
                <a16:creationId xmlns:a16="http://schemas.microsoft.com/office/drawing/2014/main" id="{69220E3C-6FC7-4375-B497-816C2E26F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519" y="5273483"/>
            <a:ext cx="1176933" cy="10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72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17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33530" y="1002484"/>
            <a:ext cx="698036" cy="5347086"/>
            <a:chOff x="7133530" y="1002484"/>
            <a:chExt cx="698036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4587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58029" y="1445079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540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 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33530" y="4411996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E982986B-AE66-48AD-B7C4-3F0E63D6FDC6}"/>
              </a:ext>
            </a:extLst>
          </p:cNvPr>
          <p:cNvSpPr/>
          <p:nvPr/>
        </p:nvSpPr>
        <p:spPr>
          <a:xfrm>
            <a:off x="312965" y="1848366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2.</a:t>
            </a:r>
            <a:r>
              <a:rPr lang="ru-RU" sz="2400" b="1" dirty="0"/>
              <a:t>А</a:t>
            </a:r>
            <a:r>
              <a:rPr lang="en-US" sz="2400" b="1" dirty="0"/>
              <a:t>.1</a:t>
            </a:r>
            <a:r>
              <a:rPr lang="ru-RU" sz="2400" b="1" dirty="0"/>
              <a:t>2</a:t>
            </a:r>
            <a:r>
              <a:rPr lang="en-US" sz="2400" b="1" dirty="0"/>
              <a:t>)</a:t>
            </a:r>
            <a:r>
              <a:rPr lang="en-US" sz="2400" dirty="0"/>
              <a:t> Have the national technical regulations and / or standard established </a:t>
            </a:r>
            <a:r>
              <a:rPr lang="en-US" sz="2400" b="1" dirty="0">
                <a:solidFill>
                  <a:srgbClr val="0070C0"/>
                </a:solidFill>
              </a:rPr>
              <a:t>the requirement that the misleading packaged goods should not be placed on the market</a:t>
            </a:r>
            <a:r>
              <a:rPr lang="en-US" sz="2400" dirty="0"/>
              <a:t> (OIML R87)?</a:t>
            </a:r>
            <a:endParaRPr lang="ru-RU" sz="2400" dirty="0"/>
          </a:p>
          <a:p>
            <a:endParaRPr lang="ru-RU" sz="2400" b="1" dirty="0"/>
          </a:p>
          <a:p>
            <a:r>
              <a:rPr lang="ru-RU" sz="2400" b="1" dirty="0"/>
              <a:t>2.А.12)</a:t>
            </a:r>
            <a:r>
              <a:rPr lang="ru-RU" sz="2400" dirty="0"/>
              <a:t> Установлены ли в национальном техническом регламенте и/или стандарте </a:t>
            </a:r>
            <a:r>
              <a:rPr lang="ru-RU" sz="2400" b="1" dirty="0">
                <a:solidFill>
                  <a:srgbClr val="FF0000"/>
                </a:solidFill>
              </a:rPr>
              <a:t>требования о недопустимости размещения на рынке "фальшивых" фасованных товаров </a:t>
            </a:r>
            <a:r>
              <a:rPr lang="ru-RU" sz="2400" dirty="0"/>
              <a:t>(с учетом МОЗМ </a:t>
            </a:r>
            <a:r>
              <a:rPr lang="en-US" sz="2400" dirty="0"/>
              <a:t>R</a:t>
            </a:r>
            <a:r>
              <a:rPr lang="ru-RU" sz="2400" dirty="0"/>
              <a:t>87)?</a:t>
            </a:r>
            <a:endParaRPr lang="de-DE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900348" y="1539754"/>
            <a:ext cx="21659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Excluded from STB 8019  </a:t>
            </a:r>
            <a:br>
              <a:rPr lang="ru-RU" sz="1100" dirty="0"/>
            </a:br>
            <a:r>
              <a:rPr lang="en-US" sz="1100" dirty="0"/>
              <a:t>in the approval of TR 2010/004/BY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8422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18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58029" y="1002484"/>
            <a:ext cx="680664" cy="5347086"/>
            <a:chOff x="7158029" y="1002484"/>
            <a:chExt cx="680664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4587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58029" y="1445079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540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 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72998" y="4385684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E982986B-AE66-48AD-B7C4-3F0E63D6FDC6}"/>
              </a:ext>
            </a:extLst>
          </p:cNvPr>
          <p:cNvSpPr/>
          <p:nvPr/>
        </p:nvSpPr>
        <p:spPr>
          <a:xfrm>
            <a:off x="312965" y="184836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2.</a:t>
            </a:r>
            <a:r>
              <a:rPr lang="ru-RU" sz="2400" b="1" dirty="0"/>
              <a:t>А</a:t>
            </a:r>
            <a:r>
              <a:rPr lang="en-US" sz="2400" b="1" dirty="0"/>
              <a:t>.14)</a:t>
            </a:r>
            <a:r>
              <a:rPr lang="en-US" sz="2400" dirty="0"/>
              <a:t> Does national regulation and/or standard </a:t>
            </a:r>
            <a:r>
              <a:rPr lang="en-US" sz="2400" b="1" dirty="0">
                <a:solidFill>
                  <a:srgbClr val="059DC7"/>
                </a:solidFill>
              </a:rPr>
              <a:t>foresee the marking of prepackages by special mark</a:t>
            </a:r>
            <a:r>
              <a:rPr lang="en-US" sz="2400" dirty="0"/>
              <a:t>?</a:t>
            </a:r>
            <a:endParaRPr lang="ru-RU" sz="2400" dirty="0"/>
          </a:p>
          <a:p>
            <a:endParaRPr lang="ru-RU" sz="2400" b="1" dirty="0"/>
          </a:p>
          <a:p>
            <a:r>
              <a:rPr lang="ru-RU" sz="2400" b="1" dirty="0"/>
              <a:t>2.А.14)</a:t>
            </a:r>
            <a:r>
              <a:rPr lang="ru-RU" sz="2400" dirty="0"/>
              <a:t> Предусматривается ли национальным техническим регламентом и/или стандартом </a:t>
            </a:r>
            <a:r>
              <a:rPr lang="ru-RU" sz="2400" b="1" dirty="0">
                <a:solidFill>
                  <a:srgbClr val="FF0000"/>
                </a:solidFill>
              </a:rPr>
              <a:t>маркировка ФТ специальным знаком</a:t>
            </a:r>
            <a:r>
              <a:rPr lang="ru-RU" sz="2400" dirty="0"/>
              <a:t>?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8424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19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938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Survey in             countries</a:t>
            </a:r>
          </a:p>
        </p:txBody>
      </p:sp>
      <p:pic>
        <p:nvPicPr>
          <p:cNvPr id="12" name="Picture 2" descr="http://www.coomet.org/images/coomet.gif">
            <a:extLst>
              <a:ext uri="{FF2B5EF4-FFF2-40B4-BE49-F238E27FC236}">
                <a16:creationId xmlns:a16="http://schemas.microsoft.com/office/drawing/2014/main" id="{0D66110B-92A6-477B-89B1-8F3CE8B0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87" y="336024"/>
            <a:ext cx="826750" cy="4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854F67C-5D6A-46AC-AAE2-FA23C7AC5669}"/>
              </a:ext>
            </a:extLst>
          </p:cNvPr>
          <p:cNvCxnSpPr>
            <a:cxnSpLocks/>
          </p:cNvCxnSpPr>
          <p:nvPr/>
        </p:nvCxnSpPr>
        <p:spPr>
          <a:xfrm flipV="1">
            <a:off x="6090559" y="1355271"/>
            <a:ext cx="636812" cy="17634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69FCC2C8-B666-442A-851D-20B13FE9860B}"/>
              </a:ext>
            </a:extLst>
          </p:cNvPr>
          <p:cNvCxnSpPr>
            <a:cxnSpLocks/>
          </p:cNvCxnSpPr>
          <p:nvPr/>
        </p:nvCxnSpPr>
        <p:spPr>
          <a:xfrm>
            <a:off x="6074230" y="3796393"/>
            <a:ext cx="653141" cy="19798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25440F17-6A55-4DAE-BBEC-FF3BA0BC0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376" y="1083110"/>
            <a:ext cx="488975" cy="36196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076CE13-5856-48E6-B445-31AE58A3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500" y="1533515"/>
            <a:ext cx="444523" cy="36196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A4B110-BCA5-4AF7-8E6B-F087F410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6398" y="2014305"/>
            <a:ext cx="482625" cy="355618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F18F95CB-B069-4510-9E0C-CD87B52FC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726" y="2529102"/>
            <a:ext cx="482625" cy="33656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93B0785-D8AA-4F8F-92E0-CA5B08E40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489" y="3003541"/>
            <a:ext cx="508026" cy="368319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7D07B82-7195-4B52-B27F-B7A8822E9F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8218" y="3499287"/>
            <a:ext cx="431822" cy="36831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6CEDB1B-744D-4CBC-BBFD-E812B3EBE7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9573" y="3949692"/>
            <a:ext cx="476274" cy="35561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156247BE-4DC9-43AB-A7C0-634A1460F1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2273" y="4484616"/>
            <a:ext cx="450873" cy="361969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56D5D265-2FD8-4700-B997-1F505CF376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9573" y="4987473"/>
            <a:ext cx="508026" cy="361969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F502D9B-5EDB-4991-8CB1-48A1589B7A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3221" y="5446042"/>
            <a:ext cx="488975" cy="33021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4505F0C-6F74-4454-9268-5E7369241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72777" y="5898249"/>
            <a:ext cx="539778" cy="412771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0528C448-4AAA-41AA-B386-04D04BD3C40C}"/>
              </a:ext>
            </a:extLst>
          </p:cNvPr>
          <p:cNvSpPr txBox="1"/>
          <p:nvPr/>
        </p:nvSpPr>
        <p:spPr>
          <a:xfrm>
            <a:off x="8490857" y="936620"/>
            <a:ext cx="204120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Azerbaijan</a:t>
            </a:r>
            <a:endParaRPr lang="de-DE" sz="3200" dirty="0"/>
          </a:p>
          <a:p>
            <a:r>
              <a:rPr lang="de-DE" sz="3200" dirty="0"/>
              <a:t>Belarus</a:t>
            </a:r>
          </a:p>
          <a:p>
            <a:r>
              <a:rPr lang="de-DE" sz="3200" dirty="0"/>
              <a:t>Cuba</a:t>
            </a:r>
          </a:p>
          <a:p>
            <a:r>
              <a:rPr lang="de-DE" sz="3200" dirty="0"/>
              <a:t>Georgia</a:t>
            </a:r>
          </a:p>
          <a:p>
            <a:r>
              <a:rPr lang="de-DE" sz="3200" dirty="0" err="1"/>
              <a:t>Kazahkstan</a:t>
            </a:r>
            <a:endParaRPr lang="de-DE" sz="3200" dirty="0"/>
          </a:p>
          <a:p>
            <a:r>
              <a:rPr lang="de-DE" sz="3200" dirty="0"/>
              <a:t>Kirgistan</a:t>
            </a:r>
          </a:p>
          <a:p>
            <a:r>
              <a:rPr lang="de-DE" sz="3200" dirty="0" err="1"/>
              <a:t>Moldova</a:t>
            </a:r>
            <a:endParaRPr lang="de-DE" sz="3200" dirty="0"/>
          </a:p>
          <a:p>
            <a:r>
              <a:rPr lang="de-DE" sz="3200" dirty="0"/>
              <a:t>Russia</a:t>
            </a:r>
          </a:p>
          <a:p>
            <a:r>
              <a:rPr lang="de-DE" sz="3200" dirty="0" err="1"/>
              <a:t>Tajikistan</a:t>
            </a:r>
            <a:endParaRPr lang="de-DE" sz="3200" dirty="0"/>
          </a:p>
          <a:p>
            <a:r>
              <a:rPr lang="de-DE" sz="3200" dirty="0"/>
              <a:t>Ukraine</a:t>
            </a:r>
          </a:p>
          <a:p>
            <a:r>
              <a:rPr lang="de-DE" sz="3200" dirty="0" err="1"/>
              <a:t>Uzbekistan</a:t>
            </a:r>
            <a:endParaRPr lang="de-DE" sz="3200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D34778D-1F41-4B0A-A3B5-590AFFD28D1C}"/>
              </a:ext>
            </a:extLst>
          </p:cNvPr>
          <p:cNvGrpSpPr/>
          <p:nvPr/>
        </p:nvGrpSpPr>
        <p:grpSpPr>
          <a:xfrm>
            <a:off x="7158029" y="1002484"/>
            <a:ext cx="674086" cy="5347086"/>
            <a:chOff x="7158029" y="1002484"/>
            <a:chExt cx="674086" cy="534708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0E05275-D459-4F8B-A752-2E7CEB4F458C}"/>
                </a:ext>
              </a:extLst>
            </p:cNvPr>
            <p:cNvSpPr txBox="1"/>
            <p:nvPr/>
          </p:nvSpPr>
          <p:spPr>
            <a:xfrm>
              <a:off x="7174357" y="1002484"/>
              <a:ext cx="4587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43479CA1-8B47-4420-9986-0D994FCA19C9}"/>
                </a:ext>
              </a:extLst>
            </p:cNvPr>
            <p:cNvSpPr txBox="1"/>
            <p:nvPr/>
          </p:nvSpPr>
          <p:spPr>
            <a:xfrm>
              <a:off x="7158029" y="1445079"/>
              <a:ext cx="61427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  <a:p>
              <a:endParaRPr lang="de-DE" sz="2800" dirty="0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10F1718-C93C-4ACD-9CDA-B6F8E2D2E7C1}"/>
                </a:ext>
              </a:extLst>
            </p:cNvPr>
            <p:cNvSpPr txBox="1"/>
            <p:nvPr/>
          </p:nvSpPr>
          <p:spPr>
            <a:xfrm>
              <a:off x="7174355" y="193050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A1D8A5F1-2C81-4E2C-A173-1809EA9FB89A}"/>
                </a:ext>
              </a:extLst>
            </p:cNvPr>
            <p:cNvSpPr txBox="1"/>
            <p:nvPr/>
          </p:nvSpPr>
          <p:spPr>
            <a:xfrm>
              <a:off x="7180735" y="2435775"/>
              <a:ext cx="540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  - 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B5F9DD8F-4E16-4581-BF1B-3839B297CA3D}"/>
                </a:ext>
              </a:extLst>
            </p:cNvPr>
            <p:cNvSpPr txBox="1"/>
            <p:nvPr/>
          </p:nvSpPr>
          <p:spPr>
            <a:xfrm>
              <a:off x="7178951" y="291303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8E0E6C1-D453-4258-8FEB-0374A9A59D3B}"/>
                </a:ext>
              </a:extLst>
            </p:cNvPr>
            <p:cNvSpPr txBox="1"/>
            <p:nvPr/>
          </p:nvSpPr>
          <p:spPr>
            <a:xfrm>
              <a:off x="7174354" y="3417743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B593F7F4-01E2-4B35-8F45-083CF1A755CC}"/>
                </a:ext>
              </a:extLst>
            </p:cNvPr>
            <p:cNvSpPr txBox="1"/>
            <p:nvPr/>
          </p:nvSpPr>
          <p:spPr>
            <a:xfrm>
              <a:off x="7174353" y="3880861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1B3BEB02-3BF0-4C38-9893-A575F33F4113}"/>
                </a:ext>
              </a:extLst>
            </p:cNvPr>
            <p:cNvSpPr txBox="1"/>
            <p:nvPr/>
          </p:nvSpPr>
          <p:spPr>
            <a:xfrm>
              <a:off x="7166420" y="4392262"/>
              <a:ext cx="665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28069C9-8488-4038-B897-E677A8B54B10}"/>
                </a:ext>
              </a:extLst>
            </p:cNvPr>
            <p:cNvSpPr txBox="1"/>
            <p:nvPr/>
          </p:nvSpPr>
          <p:spPr>
            <a:xfrm>
              <a:off x="7170311" y="484934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DC1D5DDD-EA54-4313-B5C5-F285FB61EA2F}"/>
                </a:ext>
              </a:extLst>
            </p:cNvPr>
            <p:cNvSpPr txBox="1"/>
            <p:nvPr/>
          </p:nvSpPr>
          <p:spPr>
            <a:xfrm>
              <a:off x="7177969" y="5356733"/>
              <a:ext cx="652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/>
                <a:t>Yes</a:t>
              </a: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35740B-FF88-4C95-993B-5E46BEBEB7B2}"/>
                </a:ext>
              </a:extLst>
            </p:cNvPr>
            <p:cNvSpPr txBox="1"/>
            <p:nvPr/>
          </p:nvSpPr>
          <p:spPr>
            <a:xfrm>
              <a:off x="7187643" y="5826350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err="1">
                  <a:solidFill>
                    <a:srgbClr val="FF0000"/>
                  </a:solidFill>
                </a:rPr>
                <a:t>No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E982986B-AE66-48AD-B7C4-3F0E63D6FDC6}"/>
              </a:ext>
            </a:extLst>
          </p:cNvPr>
          <p:cNvSpPr/>
          <p:nvPr/>
        </p:nvSpPr>
        <p:spPr>
          <a:xfrm>
            <a:off x="342531" y="126409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2.</a:t>
            </a:r>
            <a:r>
              <a:rPr lang="ru-RU" sz="2400" b="1" dirty="0"/>
              <a:t>А</a:t>
            </a:r>
            <a:r>
              <a:rPr lang="en-US" sz="2400" b="1" dirty="0"/>
              <a:t>.16)</a:t>
            </a:r>
            <a:r>
              <a:rPr lang="en-US" sz="2400" dirty="0"/>
              <a:t> Have the national technical regulations and / or standard established that the </a:t>
            </a:r>
            <a:r>
              <a:rPr lang="en-US" sz="2400" b="1" dirty="0">
                <a:solidFill>
                  <a:srgbClr val="0070C0"/>
                </a:solidFill>
              </a:rPr>
              <a:t>manufacturer / packer is required to carry out prepackage production control before placing it on the market</a:t>
            </a:r>
            <a:r>
              <a:rPr lang="en-US" sz="2400" dirty="0"/>
              <a:t> and documenting its results?</a:t>
            </a:r>
            <a:endParaRPr lang="ru-RU" sz="2400" dirty="0"/>
          </a:p>
          <a:p>
            <a:endParaRPr lang="ru-RU" sz="2400" b="1" dirty="0"/>
          </a:p>
          <a:p>
            <a:r>
              <a:rPr lang="ru-RU" sz="2400" b="1" dirty="0"/>
              <a:t>2.А.16)</a:t>
            </a:r>
            <a:r>
              <a:rPr lang="ru-RU" sz="2400" dirty="0"/>
              <a:t> Установлены ли в национальном техническом регламенте и/или стандарте </a:t>
            </a:r>
            <a:r>
              <a:rPr lang="ru-RU" sz="2400" b="1" dirty="0">
                <a:solidFill>
                  <a:srgbClr val="FF0000"/>
                </a:solidFill>
              </a:rPr>
              <a:t>обязательность проведения </a:t>
            </a:r>
            <a:r>
              <a:rPr lang="ru-RU" sz="2400" b="1" u="sng" dirty="0">
                <a:solidFill>
                  <a:srgbClr val="FF0000"/>
                </a:solidFill>
              </a:rPr>
              <a:t>изготовителем /упаковщиком</a:t>
            </a:r>
            <a:r>
              <a:rPr lang="ru-RU" sz="2400" b="1" dirty="0">
                <a:solidFill>
                  <a:srgbClr val="FF0000"/>
                </a:solidFill>
              </a:rPr>
              <a:t> производственного контроля ФТ перед размещением на рынке </a:t>
            </a:r>
            <a:r>
              <a:rPr lang="ru-RU" sz="2400" b="1" dirty="0"/>
              <a:t>и документирования его результатов</a:t>
            </a:r>
            <a:r>
              <a:rPr lang="ru-RU" sz="2400" dirty="0"/>
              <a:t>?</a:t>
            </a:r>
            <a:endParaRPr lang="de-DE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143744" y="1552640"/>
            <a:ext cx="1609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Were established in </a:t>
            </a:r>
            <a:br>
              <a:rPr lang="en-US" sz="1200" dirty="0"/>
            </a:br>
            <a:r>
              <a:rPr lang="ru-RU" sz="1200" dirty="0"/>
              <a:t>Т</a:t>
            </a:r>
            <a:r>
              <a:rPr lang="en-US" sz="1200" dirty="0"/>
              <a:t>R 2010/004/BY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0558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4189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The </a:t>
            </a:r>
            <a:r>
              <a:rPr lang="de-DE" sz="2800" dirty="0" err="1"/>
              <a:t>topic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conference</a:t>
            </a:r>
            <a:endParaRPr lang="de-DE" sz="28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13A805E-57AB-4560-86C2-60586F91F5EB}"/>
              </a:ext>
            </a:extLst>
          </p:cNvPr>
          <p:cNvSpPr/>
          <p:nvPr/>
        </p:nvSpPr>
        <p:spPr>
          <a:xfrm>
            <a:off x="944337" y="1428073"/>
            <a:ext cx="103441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500"/>
              </a:spcAft>
            </a:pPr>
            <a: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regional COOMET-OIML conference 2018:</a:t>
            </a:r>
            <a:b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de-DE" sz="2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://www.coomet.org/images/coomet.gif">
            <a:extLst>
              <a:ext uri="{FF2B5EF4-FFF2-40B4-BE49-F238E27FC236}">
                <a16:creationId xmlns:a16="http://schemas.microsoft.com/office/drawing/2014/main" id="{2DF859B0-B3DF-4A47-82D7-54F7252CF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1098778"/>
            <a:ext cx="1945355" cy="99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3" descr="Bildergebnis für oiml logo">
            <a:extLst>
              <a:ext uri="{FF2B5EF4-FFF2-40B4-BE49-F238E27FC236}">
                <a16:creationId xmlns:a16="http://schemas.microsoft.com/office/drawing/2014/main" id="{95F42775-6776-4EE8-88BB-4F872D592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2801" y="1098778"/>
            <a:ext cx="1365410" cy="1160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0AC58E90-EB1F-4FEC-8193-DD67D7B17F58}"/>
              </a:ext>
            </a:extLst>
          </p:cNvPr>
          <p:cNvSpPr txBox="1"/>
          <p:nvPr/>
        </p:nvSpPr>
        <p:spPr>
          <a:xfrm>
            <a:off x="1697765" y="3967843"/>
            <a:ext cx="88372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/>
              <a:t>Different countries – different </a:t>
            </a:r>
            <a:r>
              <a:rPr lang="de-DE" sz="2400" dirty="0" err="1"/>
              <a:t>treatment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prepackages</a:t>
            </a:r>
            <a:r>
              <a:rPr lang="de-DE" sz="2400" dirty="0"/>
              <a:t> in </a:t>
            </a:r>
            <a:r>
              <a:rPr lang="de-DE" sz="2400" dirty="0" err="1"/>
              <a:t>regulation</a:t>
            </a:r>
            <a:endParaRPr lang="de-DE" sz="2400" dirty="0"/>
          </a:p>
          <a:p>
            <a:pPr algn="ctr"/>
            <a:endParaRPr lang="de-DE" sz="2400" dirty="0"/>
          </a:p>
          <a:p>
            <a:pPr algn="ctr"/>
            <a:r>
              <a:rPr lang="de-DE" sz="2400" dirty="0"/>
              <a:t>and different </a:t>
            </a:r>
            <a:r>
              <a:rPr lang="de-DE" sz="2400" dirty="0" err="1"/>
              <a:t>practices</a:t>
            </a:r>
            <a:r>
              <a:rPr lang="de-DE" sz="2400" dirty="0"/>
              <a:t> in </a:t>
            </a:r>
            <a:r>
              <a:rPr lang="de-DE" sz="2400" dirty="0" err="1"/>
              <a:t>prepackage</a:t>
            </a:r>
            <a:r>
              <a:rPr lang="de-DE" sz="2400" dirty="0"/>
              <a:t> </a:t>
            </a:r>
            <a:r>
              <a:rPr lang="de-DE" sz="2400" dirty="0" err="1"/>
              <a:t>control</a:t>
            </a:r>
            <a:endParaRPr lang="de-DE" sz="24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7EE126D-3DE9-4464-8FE7-76CD2EFF93B7}"/>
              </a:ext>
            </a:extLst>
          </p:cNvPr>
          <p:cNvSpPr/>
          <p:nvPr/>
        </p:nvSpPr>
        <p:spPr>
          <a:xfrm>
            <a:off x="944337" y="2419353"/>
            <a:ext cx="97215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Worldwide uniform </a:t>
            </a:r>
            <a:r>
              <a:rPr lang="de-DE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requirements</a:t>
            </a:r>
            <a:r>
              <a:rPr lang="de-DE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on </a:t>
            </a:r>
            <a:r>
              <a:rPr lang="de-DE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prepackages</a:t>
            </a:r>
            <a:endParaRPr lang="de-DE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de-DE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Basis </a:t>
            </a:r>
            <a:r>
              <a:rPr lang="de-DE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for</a:t>
            </a:r>
            <a:r>
              <a:rPr lang="de-DE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fair </a:t>
            </a:r>
            <a:r>
              <a:rPr lang="de-DE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trade</a:t>
            </a:r>
            <a:r>
              <a:rPr lang="de-DE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and </a:t>
            </a:r>
            <a:r>
              <a:rPr lang="de-DE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consumer</a:t>
            </a:r>
            <a:r>
              <a:rPr lang="de-DE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de-DE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protection</a:t>
            </a:r>
            <a:endParaRPr lang="de-DE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2897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20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15729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Summary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E982986B-AE66-48AD-B7C4-3F0E63D6FDC6}"/>
              </a:ext>
            </a:extLst>
          </p:cNvPr>
          <p:cNvSpPr/>
          <p:nvPr/>
        </p:nvSpPr>
        <p:spPr>
          <a:xfrm>
            <a:off x="602936" y="906452"/>
            <a:ext cx="11406184" cy="4331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300" b="1" dirty="0">
                <a:ea typeface="Times New Roman" panose="02020603050405020304" pitchFamily="18" charset="0"/>
              </a:rPr>
              <a:t>Prepackages do have an </a:t>
            </a:r>
            <a:r>
              <a:rPr lang="en-US" sz="2300" b="1" dirty="0">
                <a:solidFill>
                  <a:srgbClr val="059DC7"/>
                </a:solidFill>
                <a:ea typeface="Times New Roman" panose="02020603050405020304" pitchFamily="18" charset="0"/>
              </a:rPr>
              <a:t>enormous economic relevance </a:t>
            </a:r>
            <a:r>
              <a:rPr lang="en-US" sz="2300" b="1" dirty="0">
                <a:ea typeface="Times New Roman" panose="02020603050405020304" pitchFamily="18" charset="0"/>
              </a:rPr>
              <a:t>almost everywhere in the world.</a:t>
            </a:r>
            <a:br>
              <a:rPr lang="en-US" sz="2300" b="1" dirty="0">
                <a:ea typeface="Times New Roman" panose="02020603050405020304" pitchFamily="18" charset="0"/>
              </a:rPr>
            </a:br>
            <a:r>
              <a:rPr lang="ru-RU" sz="2300" b="1" i="1" dirty="0">
                <a:ea typeface="Times New Roman" panose="02020603050405020304" pitchFamily="18" charset="0"/>
              </a:rPr>
              <a:t>Фасованные товары и</a:t>
            </a:r>
            <a:r>
              <a:rPr lang="ru-RU" sz="2300" b="1" i="1" dirty="0"/>
              <a:t>меют </a:t>
            </a:r>
            <a:r>
              <a:rPr lang="ru-RU" sz="2300" b="1" i="1" dirty="0">
                <a:solidFill>
                  <a:srgbClr val="FF0000"/>
                </a:solidFill>
              </a:rPr>
              <a:t>огромную экономическую значимость </a:t>
            </a:r>
            <a:r>
              <a:rPr lang="ru-RU" sz="2300" b="1" i="1" dirty="0"/>
              <a:t>почти повсеместно в мире.</a:t>
            </a:r>
            <a:br>
              <a:rPr lang="ru-RU" sz="2300" dirty="0"/>
            </a:br>
            <a:endParaRPr lang="en-US" sz="1200" b="1" dirty="0">
              <a:ea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300" b="1" dirty="0">
                <a:ea typeface="Times New Roman" panose="02020603050405020304" pitchFamily="18" charset="0"/>
              </a:rPr>
              <a:t>There are </a:t>
            </a:r>
            <a:r>
              <a:rPr lang="en-US" sz="2300" b="1" dirty="0">
                <a:solidFill>
                  <a:srgbClr val="059DC7"/>
                </a:solidFill>
                <a:ea typeface="Times New Roman" panose="02020603050405020304" pitchFamily="18" charset="0"/>
              </a:rPr>
              <a:t>different views </a:t>
            </a:r>
            <a:r>
              <a:rPr lang="en-US" sz="2300" b="1" dirty="0">
                <a:ea typeface="Times New Roman" panose="02020603050405020304" pitchFamily="18" charset="0"/>
              </a:rPr>
              <a:t>of the countries </a:t>
            </a:r>
            <a:r>
              <a:rPr lang="en-US" sz="2300" b="1" dirty="0">
                <a:solidFill>
                  <a:srgbClr val="059DC7"/>
                </a:solidFill>
                <a:ea typeface="Times New Roman" panose="02020603050405020304" pitchFamily="18" charset="0"/>
              </a:rPr>
              <a:t>to regulate prepackages</a:t>
            </a:r>
            <a:br>
              <a:rPr lang="en-US" sz="2300" b="1" dirty="0">
                <a:ea typeface="Times New Roman" panose="02020603050405020304" pitchFamily="18" charset="0"/>
              </a:rPr>
            </a:br>
            <a:r>
              <a:rPr lang="en-US" sz="2300" b="1" dirty="0">
                <a:ea typeface="Times New Roman" panose="02020603050405020304" pitchFamily="18" charset="0"/>
              </a:rPr>
              <a:t>and/or </a:t>
            </a:r>
            <a:r>
              <a:rPr lang="en-US" sz="2300" b="1" dirty="0">
                <a:solidFill>
                  <a:srgbClr val="059DC7"/>
                </a:solidFill>
                <a:ea typeface="Times New Roman" panose="02020603050405020304" pitchFamily="18" charset="0"/>
              </a:rPr>
              <a:t>to establish (national) standards</a:t>
            </a:r>
            <a:r>
              <a:rPr lang="en-US" sz="2300" b="1" dirty="0">
                <a:ea typeface="Times New Roman" panose="02020603050405020304" pitchFamily="18" charset="0"/>
              </a:rPr>
              <a:t>.</a:t>
            </a:r>
          </a:p>
          <a:p>
            <a:r>
              <a:rPr lang="ru-RU" sz="2300" b="1" i="1" dirty="0"/>
              <a:t>       Существуют </a:t>
            </a:r>
            <a:r>
              <a:rPr lang="ru-RU" sz="2300" b="1" i="1" dirty="0">
                <a:solidFill>
                  <a:srgbClr val="FF0000"/>
                </a:solidFill>
              </a:rPr>
              <a:t>разные взгляды стран на регулирование требований к </a:t>
            </a:r>
          </a:p>
          <a:p>
            <a:r>
              <a:rPr lang="ru-RU" sz="2300" b="1" i="1" dirty="0">
                <a:solidFill>
                  <a:srgbClr val="FF0000"/>
                </a:solidFill>
              </a:rPr>
              <a:t>       фасованным товарам</a:t>
            </a:r>
            <a:r>
              <a:rPr lang="ru-RU" sz="2300" b="1" i="1" dirty="0"/>
              <a:t>  и/или  </a:t>
            </a:r>
            <a:r>
              <a:rPr lang="ru-RU" sz="2300" b="1" i="1" dirty="0">
                <a:solidFill>
                  <a:srgbClr val="FF0000"/>
                </a:solidFill>
              </a:rPr>
              <a:t>разработку (национальных) стандартов</a:t>
            </a:r>
            <a:r>
              <a:rPr lang="ru-RU" sz="2300" b="1" i="1" dirty="0"/>
              <a:t>.</a:t>
            </a:r>
            <a:br>
              <a:rPr lang="ru-RU" sz="2300" dirty="0"/>
            </a:br>
            <a:endParaRPr lang="ru-RU" sz="1050" dirty="0"/>
          </a:p>
          <a:p>
            <a:r>
              <a:rPr lang="en-US" sz="2300" b="1" dirty="0">
                <a:ea typeface="Times New Roman" panose="02020603050405020304" pitchFamily="18" charset="0"/>
              </a:rPr>
              <a:t>3.   Several countries make use of the OIML recommendations R87 and R79,</a:t>
            </a:r>
          </a:p>
          <a:p>
            <a:r>
              <a:rPr lang="en-US" sz="2300" b="1" dirty="0">
                <a:ea typeface="Times New Roman" panose="02020603050405020304" pitchFamily="18" charset="0"/>
              </a:rPr>
              <a:t>      however, several countries (apparently) don’t make use of them.</a:t>
            </a:r>
            <a:endParaRPr lang="ru-RU" sz="2300" b="1" dirty="0">
              <a:ea typeface="Times New Roman" panose="02020603050405020304" pitchFamily="18" charset="0"/>
            </a:endParaRPr>
          </a:p>
          <a:p>
            <a:r>
              <a:rPr lang="ru-RU" sz="2300" dirty="0"/>
              <a:t>       </a:t>
            </a:r>
            <a:r>
              <a:rPr lang="ru-RU" sz="2300" b="1" i="1" dirty="0"/>
              <a:t>Некоторые страны используют рекомендации МОЗМ R87 и R79,</a:t>
            </a:r>
            <a:br>
              <a:rPr lang="ru-RU" sz="2300" b="1" i="1" dirty="0"/>
            </a:br>
            <a:r>
              <a:rPr lang="ru-RU" sz="2300" b="1" i="1" dirty="0"/>
              <a:t>       однако есть страны (по-видимому), не применяющие их</a:t>
            </a:r>
            <a:endParaRPr lang="en-US" sz="2300" b="1" i="1" dirty="0">
              <a:ea typeface="Times New Roman" panose="02020603050405020304" pitchFamily="18" charset="0"/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1A49702-DB74-48AA-A8B0-A28CD6462266}"/>
              </a:ext>
            </a:extLst>
          </p:cNvPr>
          <p:cNvGrpSpPr/>
          <p:nvPr/>
        </p:nvGrpSpPr>
        <p:grpSpPr>
          <a:xfrm>
            <a:off x="1061288" y="5237577"/>
            <a:ext cx="10279674" cy="1569660"/>
            <a:chOff x="1171016" y="5494344"/>
            <a:chExt cx="10279674" cy="1569660"/>
          </a:xfrm>
        </p:grpSpPr>
        <p:sp>
          <p:nvSpPr>
            <p:cNvPr id="3" name="Pfeil: nach rechts 2">
              <a:extLst>
                <a:ext uri="{FF2B5EF4-FFF2-40B4-BE49-F238E27FC236}">
                  <a16:creationId xmlns:a16="http://schemas.microsoft.com/office/drawing/2014/main" id="{01C5EA18-C109-48F3-84D4-B3543FA127C6}"/>
                </a:ext>
              </a:extLst>
            </p:cNvPr>
            <p:cNvSpPr/>
            <p:nvPr/>
          </p:nvSpPr>
          <p:spPr>
            <a:xfrm>
              <a:off x="1171016" y="5506973"/>
              <a:ext cx="669471" cy="449036"/>
            </a:xfrm>
            <a:prstGeom prst="rightArrow">
              <a:avLst/>
            </a:prstGeom>
            <a:solidFill>
              <a:srgbClr val="059DC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CA2A050C-2C42-4B77-B45E-E86B7644F223}"/>
                </a:ext>
              </a:extLst>
            </p:cNvPr>
            <p:cNvSpPr txBox="1"/>
            <p:nvPr/>
          </p:nvSpPr>
          <p:spPr>
            <a:xfrm>
              <a:off x="1957514" y="5494344"/>
              <a:ext cx="949317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Do </a:t>
              </a:r>
              <a:r>
                <a:rPr lang="de-DE" sz="2400" dirty="0" err="1"/>
                <a:t>we</a:t>
              </a:r>
              <a:r>
                <a:rPr lang="de-DE" sz="2400" dirty="0"/>
                <a:t> </a:t>
              </a:r>
              <a:r>
                <a:rPr lang="de-DE" sz="2400" dirty="0" err="1"/>
                <a:t>really</a:t>
              </a:r>
              <a:r>
                <a:rPr lang="de-DE" sz="2400" dirty="0"/>
                <a:t> </a:t>
              </a:r>
              <a:r>
                <a:rPr lang="de-DE" sz="2400" dirty="0" err="1"/>
                <a:t>need</a:t>
              </a:r>
              <a:r>
                <a:rPr lang="de-DE" sz="2400" dirty="0"/>
                <a:t> different </a:t>
              </a:r>
              <a:r>
                <a:rPr lang="de-DE" sz="2400" dirty="0" err="1"/>
                <a:t>standards</a:t>
              </a:r>
              <a:r>
                <a:rPr lang="de-DE" sz="2400" dirty="0"/>
                <a:t> resp. different </a:t>
              </a:r>
              <a:r>
                <a:rPr lang="de-DE" sz="2400" dirty="0" err="1"/>
                <a:t>requirements</a:t>
              </a:r>
              <a:r>
                <a:rPr lang="de-DE" sz="2400" dirty="0"/>
                <a:t>?</a:t>
              </a:r>
              <a:endParaRPr lang="ru-RU" sz="2400" dirty="0"/>
            </a:p>
            <a:p>
              <a:r>
                <a:rPr lang="ru-RU" sz="2400" i="1" dirty="0"/>
                <a:t>Нам действительно нужны разные стандарты и, соответственно,</a:t>
              </a:r>
              <a:br>
                <a:rPr lang="ru-RU" sz="2400" i="1" dirty="0"/>
              </a:br>
              <a:r>
                <a:rPr lang="ru-RU" sz="2400" i="1" dirty="0"/>
                <a:t> разные требования?</a:t>
              </a:r>
            </a:p>
            <a:p>
              <a:endParaRPr lang="de-DE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996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54112" y="5648404"/>
            <a:ext cx="12037888" cy="125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21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44178" y="342202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148079" y="3212138"/>
            <a:ext cx="6858000" cy="36576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de-DE" b="1" dirty="0">
              <a:latin typeface="Arial"/>
              <a:cs typeface="Arial"/>
            </a:endParaRPr>
          </a:p>
          <a:p>
            <a:endParaRPr lang="de-DE" b="1" dirty="0">
              <a:latin typeface="Arial"/>
              <a:cs typeface="Arial"/>
            </a:endParaRPr>
          </a:p>
          <a:p>
            <a:endParaRPr lang="de-DE" b="1" dirty="0">
              <a:latin typeface="Arial"/>
              <a:cs typeface="Arial"/>
            </a:endParaRPr>
          </a:p>
          <a:p>
            <a:r>
              <a:rPr lang="de-DE" b="1" dirty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b="1" dirty="0">
                <a:latin typeface="Arial"/>
                <a:cs typeface="Arial"/>
              </a:rPr>
              <a:t>Braunschweig und Berlin</a:t>
            </a:r>
          </a:p>
          <a:p>
            <a:r>
              <a:rPr lang="de-DE" dirty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dirty="0">
                <a:latin typeface="Arial"/>
                <a:cs typeface="Arial"/>
              </a:rPr>
              <a:t>38116 Braunschweig</a:t>
            </a:r>
          </a:p>
          <a:p>
            <a:r>
              <a:rPr lang="de-DE" dirty="0">
                <a:latin typeface="Arial"/>
                <a:cs typeface="Arial"/>
              </a:rPr>
              <a:t>Dr. Peter Ulbig</a:t>
            </a:r>
          </a:p>
          <a:p>
            <a:r>
              <a:rPr lang="de-DE" dirty="0">
                <a:latin typeface="Arial"/>
                <a:cs typeface="Arial"/>
              </a:rPr>
              <a:t>Head </a:t>
            </a:r>
            <a:r>
              <a:rPr lang="de-DE" dirty="0" err="1">
                <a:latin typeface="Arial"/>
                <a:cs typeface="Arial"/>
              </a:rPr>
              <a:t>of</a:t>
            </a:r>
            <a:r>
              <a:rPr lang="de-DE" dirty="0">
                <a:latin typeface="Arial"/>
                <a:cs typeface="Arial"/>
              </a:rPr>
              <a:t> Division 9 </a:t>
            </a:r>
            <a:r>
              <a:rPr lang="de-DE" dirty="0" err="1">
                <a:latin typeface="Arial"/>
                <a:cs typeface="Arial"/>
              </a:rPr>
              <a:t>for</a:t>
            </a:r>
            <a:br>
              <a:rPr lang="de-DE" dirty="0">
                <a:latin typeface="Arial"/>
                <a:cs typeface="Arial"/>
              </a:rPr>
            </a:br>
            <a:r>
              <a:rPr lang="de-DE" dirty="0">
                <a:latin typeface="Arial"/>
                <a:cs typeface="Arial"/>
              </a:rPr>
              <a:t>„Legal and international </a:t>
            </a:r>
            <a:r>
              <a:rPr lang="de-DE" dirty="0" err="1">
                <a:latin typeface="Arial"/>
                <a:cs typeface="Arial"/>
              </a:rPr>
              <a:t>metrology</a:t>
            </a:r>
            <a:r>
              <a:rPr lang="de-DE" dirty="0">
                <a:latin typeface="Arial"/>
                <a:cs typeface="Arial"/>
              </a:rPr>
              <a:t>“</a:t>
            </a:r>
          </a:p>
          <a:p>
            <a:br>
              <a:rPr lang="de-DE" dirty="0">
                <a:latin typeface="Arial"/>
                <a:cs typeface="Arial"/>
              </a:rPr>
            </a:br>
            <a:endParaRPr lang="de-DE" dirty="0">
              <a:latin typeface="Arial"/>
              <a:cs typeface="Arial"/>
            </a:endParaRPr>
          </a:p>
        </p:txBody>
      </p:sp>
      <p:pic>
        <p:nvPicPr>
          <p:cNvPr id="8" name="Picture 2" descr="D:\_daten\dienstliches\2014\ppt\PPT_HG_Folie_03.png"/>
          <p:cNvPicPr>
            <a:picLocks noChangeAspect="1" noChangeArrowheads="1"/>
          </p:cNvPicPr>
          <p:nvPr/>
        </p:nvPicPr>
        <p:blipFill>
          <a:blip r:embed="rId2" cstate="print"/>
          <a:srcRect r="79588"/>
          <a:stretch>
            <a:fillRect/>
          </a:stretch>
        </p:blipFill>
        <p:spPr bwMode="auto">
          <a:xfrm>
            <a:off x="1289" y="4396284"/>
            <a:ext cx="1866478" cy="2084388"/>
          </a:xfrm>
          <a:prstGeom prst="rect">
            <a:avLst/>
          </a:prstGeom>
          <a:noFill/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850626" y="1461692"/>
            <a:ext cx="4869323" cy="224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dirty="0">
                <a:latin typeface="+mj-lt"/>
                <a:cs typeface="Arial" pitchFamily="34" charset="0"/>
              </a:rPr>
              <a:t>Danke für Ihre Aufmerksamkeit!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dirty="0" err="1">
                <a:latin typeface="+mj-lt"/>
                <a:cs typeface="Arial" pitchFamily="34" charset="0"/>
              </a:rPr>
              <a:t>Thank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you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for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your</a:t>
            </a:r>
            <a:r>
              <a:rPr lang="de-DE" sz="2800" b="1" dirty="0">
                <a:latin typeface="+mj-lt"/>
                <a:cs typeface="Arial" pitchFamily="34" charset="0"/>
              </a:rPr>
              <a:t> </a:t>
            </a:r>
            <a:r>
              <a:rPr lang="de-DE" sz="2800" b="1" dirty="0" err="1">
                <a:latin typeface="+mj-lt"/>
                <a:cs typeface="Arial" pitchFamily="34" charset="0"/>
              </a:rPr>
              <a:t>attention</a:t>
            </a:r>
            <a:r>
              <a:rPr lang="de-DE" sz="2800" b="1" dirty="0">
                <a:latin typeface="+mj-lt"/>
                <a:cs typeface="Arial" pitchFamily="34" charset="0"/>
              </a:rPr>
              <a:t>!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dirty="0"/>
              <a:t>Спасибо за внимание</a:t>
            </a:r>
            <a:r>
              <a:rPr lang="de-DE" sz="2800" dirty="0"/>
              <a:t>!</a:t>
            </a:r>
            <a:endParaRPr lang="de-DE" sz="2800" b="1" dirty="0">
              <a:latin typeface="+mj-lt"/>
              <a:cs typeface="Arial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D9234A43-F526-4A42-94AB-3CDFC380CEE5}"/>
              </a:ext>
            </a:extLst>
          </p:cNvPr>
          <p:cNvSpPr/>
          <p:nvPr/>
        </p:nvSpPr>
        <p:spPr>
          <a:xfrm>
            <a:off x="7160513" y="146169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de-DE" sz="2800" dirty="0"/>
              <a:t>感谢您的关注</a:t>
            </a:r>
            <a:endParaRPr lang="de-DE" sz="2800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B27A1DA-C115-4D0C-87DB-95452C6B1CBE}"/>
              </a:ext>
            </a:extLst>
          </p:cNvPr>
          <p:cNvSpPr/>
          <p:nvPr/>
        </p:nvSpPr>
        <p:spPr>
          <a:xfrm>
            <a:off x="7142584" y="2355334"/>
            <a:ext cx="4469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de-DE" sz="2400" dirty="0"/>
              <a:t>관심을 가져 주셔서 감사합니다</a:t>
            </a:r>
            <a:r>
              <a:rPr lang="de-DE" altLang="ko-KR" sz="2400" dirty="0"/>
              <a:t>.</a:t>
            </a:r>
            <a:endParaRPr lang="de-DE" sz="2400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6D5E460E-8482-4BCB-AF2E-A617F45EC777}"/>
              </a:ext>
            </a:extLst>
          </p:cNvPr>
          <p:cNvSpPr/>
          <p:nvPr/>
        </p:nvSpPr>
        <p:spPr>
          <a:xfrm>
            <a:off x="7222157" y="3134739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AE" sz="3200" dirty="0"/>
              <a:t>شكرا لاهتمامكم</a:t>
            </a:r>
            <a:endParaRPr lang="de-DE" sz="3200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6774B4A-0990-46B8-9D83-27178B80A67D}"/>
              </a:ext>
            </a:extLst>
          </p:cNvPr>
          <p:cNvSpPr/>
          <p:nvPr/>
        </p:nvSpPr>
        <p:spPr>
          <a:xfrm>
            <a:off x="10993771" y="6309922"/>
            <a:ext cx="512852" cy="411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D770005-4D14-452F-BDAB-4A8E922DFC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553" y="4432716"/>
            <a:ext cx="2042347" cy="20445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B3DC495B-FA21-4AA6-935B-0CC3350F0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9953" y="1827441"/>
            <a:ext cx="1517449" cy="151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28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3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26BFB77-5A48-4837-B30F-2B97364B42CE}"/>
              </a:ext>
            </a:extLst>
          </p:cNvPr>
          <p:cNvSpPr/>
          <p:nvPr/>
        </p:nvSpPr>
        <p:spPr>
          <a:xfrm>
            <a:off x="392683" y="285054"/>
            <a:ext cx="2148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„</a:t>
            </a:r>
            <a:r>
              <a:rPr lang="de-DE" sz="2800" dirty="0" err="1"/>
              <a:t>Prepackage</a:t>
            </a:r>
            <a:r>
              <a:rPr lang="de-DE" sz="2800" dirty="0"/>
              <a:t>“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F6535569-F4A8-4BF9-A82D-3B4D429A3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17" y="1156932"/>
            <a:ext cx="10414535" cy="4985006"/>
          </a:xfrm>
          <a:prstGeom prst="rect">
            <a:avLst/>
          </a:prstGeom>
        </p:spPr>
      </p:pic>
      <p:sp>
        <p:nvSpPr>
          <p:cNvPr id="39" name="Ellipse 38">
            <a:extLst>
              <a:ext uri="{FF2B5EF4-FFF2-40B4-BE49-F238E27FC236}">
                <a16:creationId xmlns:a16="http://schemas.microsoft.com/office/drawing/2014/main" id="{08F6A7B9-1391-450B-9B5D-E2CA49BF5B9C}"/>
              </a:ext>
            </a:extLst>
          </p:cNvPr>
          <p:cNvSpPr/>
          <p:nvPr/>
        </p:nvSpPr>
        <p:spPr>
          <a:xfrm>
            <a:off x="6457950" y="5184321"/>
            <a:ext cx="2081893" cy="1273629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73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4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26BFB77-5A48-4837-B30F-2B97364B42CE}"/>
              </a:ext>
            </a:extLst>
          </p:cNvPr>
          <p:cNvSpPr/>
          <p:nvPr/>
        </p:nvSpPr>
        <p:spPr>
          <a:xfrm>
            <a:off x="392683" y="285054"/>
            <a:ext cx="3758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 err="1"/>
              <a:t>What</a:t>
            </a:r>
            <a:r>
              <a:rPr lang="de-DE" sz="2800" dirty="0"/>
              <a:t> </a:t>
            </a:r>
            <a:r>
              <a:rPr lang="de-DE" sz="2800" dirty="0" err="1"/>
              <a:t>is</a:t>
            </a:r>
            <a:r>
              <a:rPr lang="de-DE" sz="2800" dirty="0"/>
              <a:t> a „</a:t>
            </a:r>
            <a:r>
              <a:rPr lang="de-DE" sz="2800" dirty="0" err="1"/>
              <a:t>prepackage</a:t>
            </a:r>
            <a:r>
              <a:rPr lang="de-DE" sz="2800" dirty="0"/>
              <a:t>“?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96EB1FC-DCFA-4730-8163-7D9E4876C46F}"/>
              </a:ext>
            </a:extLst>
          </p:cNvPr>
          <p:cNvSpPr/>
          <p:nvPr/>
        </p:nvSpPr>
        <p:spPr>
          <a:xfrm>
            <a:off x="484415" y="1383758"/>
            <a:ext cx="103904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Definitions of “prepackage”</a:t>
            </a:r>
          </a:p>
          <a:p>
            <a:endParaRPr lang="en-US" sz="2400" b="1" dirty="0"/>
          </a:p>
          <a:p>
            <a:r>
              <a:rPr lang="en-US" sz="2400" b="1" dirty="0"/>
              <a:t> - </a:t>
            </a:r>
            <a:r>
              <a:rPr lang="en-US" sz="2400" b="1" dirty="0">
                <a:solidFill>
                  <a:srgbClr val="0070C0"/>
                </a:solidFill>
              </a:rPr>
              <a:t>to package </a:t>
            </a:r>
            <a:r>
              <a:rPr lang="en-US" sz="2400" dirty="0"/>
              <a:t>(something, such as food or a manufactured article) </a:t>
            </a:r>
            <a:r>
              <a:rPr lang="en-US" sz="2400" b="1" dirty="0">
                <a:solidFill>
                  <a:srgbClr val="0070C0"/>
                </a:solidFill>
              </a:rPr>
              <a:t>before offering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for sale to the consumer </a:t>
            </a:r>
            <a:r>
              <a:rPr lang="en-US" sz="2400" dirty="0"/>
              <a:t>(Merriam-Webster.com)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b="1" dirty="0">
                <a:solidFill>
                  <a:srgbClr val="0070C0"/>
                </a:solidFill>
              </a:rPr>
              <a:t>to package </a:t>
            </a:r>
            <a:r>
              <a:rPr lang="en-US" sz="2400" dirty="0"/>
              <a:t>(foods or other merchandise) </a:t>
            </a:r>
            <a:r>
              <a:rPr lang="en-US" sz="2400" b="1" dirty="0">
                <a:solidFill>
                  <a:srgbClr val="0070C0"/>
                </a:solidFill>
              </a:rPr>
              <a:t>in standard weights or units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before selling</a:t>
            </a:r>
            <a:r>
              <a:rPr lang="en-US" sz="2400" dirty="0"/>
              <a:t> (Webster’s New World College Dictionary, 4th Edition)</a:t>
            </a:r>
          </a:p>
          <a:p>
            <a:endParaRPr lang="en-US" sz="2400" dirty="0"/>
          </a:p>
          <a:p>
            <a:r>
              <a:rPr lang="en-US" sz="2400" dirty="0"/>
              <a:t>- </a:t>
            </a:r>
            <a:r>
              <a:rPr lang="en-US" sz="2400" b="1" dirty="0">
                <a:solidFill>
                  <a:srgbClr val="0070C0"/>
                </a:solidFill>
              </a:rPr>
              <a:t>to wrap or package </a:t>
            </a:r>
            <a:r>
              <a:rPr lang="en-US" sz="2400" dirty="0"/>
              <a:t>(a product) </a:t>
            </a:r>
            <a:r>
              <a:rPr lang="en-US" sz="2400" b="1" dirty="0">
                <a:solidFill>
                  <a:srgbClr val="0070C0"/>
                </a:solidFill>
              </a:rPr>
              <a:t>before marketing</a:t>
            </a:r>
            <a:br>
              <a:rPr lang="en-US" sz="2400" dirty="0"/>
            </a:br>
            <a:r>
              <a:rPr lang="en-US" sz="2400" dirty="0"/>
              <a:t>   (American Heritage(R) Dictionary of the English Language, Fifth Edition)</a:t>
            </a:r>
          </a:p>
          <a:p>
            <a:endParaRPr lang="en-US" sz="2400" dirty="0"/>
          </a:p>
          <a:p>
            <a:endParaRPr lang="en-US" sz="2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8290A17-A4A7-41F5-9391-AD98A1E4308C}"/>
              </a:ext>
            </a:extLst>
          </p:cNvPr>
          <p:cNvGrpSpPr/>
          <p:nvPr/>
        </p:nvGrpSpPr>
        <p:grpSpPr>
          <a:xfrm>
            <a:off x="773051" y="5348994"/>
            <a:ext cx="8337076" cy="830997"/>
            <a:chOff x="557893" y="5384854"/>
            <a:chExt cx="8337076" cy="830997"/>
          </a:xfrm>
        </p:grpSpPr>
        <p:sp>
          <p:nvSpPr>
            <p:cNvPr id="3" name="Pfeil: nach rechts 2">
              <a:extLst>
                <a:ext uri="{FF2B5EF4-FFF2-40B4-BE49-F238E27FC236}">
                  <a16:creationId xmlns:a16="http://schemas.microsoft.com/office/drawing/2014/main" id="{E516A540-7F6C-4FF5-BFA5-0CE9B9521316}"/>
                </a:ext>
              </a:extLst>
            </p:cNvPr>
            <p:cNvSpPr/>
            <p:nvPr/>
          </p:nvSpPr>
          <p:spPr>
            <a:xfrm>
              <a:off x="557893" y="5608865"/>
              <a:ext cx="576942" cy="43270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5AD66370-8543-4D27-AA13-C44AA99DC0DC}"/>
                </a:ext>
              </a:extLst>
            </p:cNvPr>
            <p:cNvSpPr txBox="1"/>
            <p:nvPr/>
          </p:nvSpPr>
          <p:spPr>
            <a:xfrm>
              <a:off x="1208313" y="5384854"/>
              <a:ext cx="76866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err="1"/>
                <a:t>No</a:t>
              </a:r>
              <a:r>
                <a:rPr lang="de-DE" sz="2400" b="1" dirty="0"/>
                <a:t> </a:t>
              </a:r>
              <a:r>
                <a:rPr lang="de-DE" sz="2400" b="1" dirty="0" err="1"/>
                <a:t>definition</a:t>
              </a:r>
              <a:r>
                <a:rPr lang="de-DE" sz="2400" b="1" dirty="0"/>
                <a:t> </a:t>
              </a:r>
              <a:r>
                <a:rPr lang="de-DE" sz="2400" b="1" dirty="0" err="1"/>
                <a:t>given</a:t>
              </a:r>
              <a:r>
                <a:rPr lang="de-DE" sz="2400" b="1" dirty="0"/>
                <a:t> </a:t>
              </a:r>
              <a:r>
                <a:rPr lang="de-DE" sz="2400" b="1" dirty="0" err="1"/>
                <a:t>by</a:t>
              </a:r>
              <a:r>
                <a:rPr lang="de-DE" sz="2400" b="1" dirty="0"/>
                <a:t> </a:t>
              </a:r>
              <a:r>
                <a:rPr lang="de-DE" sz="2400" b="1" dirty="0" err="1"/>
                <a:t>the</a:t>
              </a:r>
              <a:r>
                <a:rPr lang="de-DE" sz="2400" b="1" dirty="0"/>
                <a:t> VIML !!!</a:t>
              </a:r>
              <a:br>
                <a:rPr lang="de-DE" sz="2400" b="1" dirty="0"/>
              </a:br>
              <a:r>
                <a:rPr lang="de-DE" sz="2400" b="1" dirty="0"/>
                <a:t>(International </a:t>
              </a:r>
              <a:r>
                <a:rPr lang="de-DE" sz="2400" b="1" dirty="0" err="1"/>
                <a:t>Vocabulary</a:t>
              </a:r>
              <a:r>
                <a:rPr lang="de-DE" sz="2400" b="1" dirty="0"/>
                <a:t> </a:t>
              </a:r>
              <a:r>
                <a:rPr lang="de-DE" sz="2400" b="1" dirty="0" err="1"/>
                <a:t>for</a:t>
              </a:r>
              <a:r>
                <a:rPr lang="de-DE" sz="2400" b="1" dirty="0"/>
                <a:t> Legal </a:t>
              </a:r>
              <a:r>
                <a:rPr lang="de-DE" sz="2400" b="1" dirty="0" err="1"/>
                <a:t>Metrology</a:t>
              </a:r>
              <a:r>
                <a:rPr lang="de-DE" sz="2400" b="1" dirty="0"/>
                <a:t> </a:t>
              </a:r>
              <a:r>
                <a:rPr lang="de-DE" sz="2400" b="1" dirty="0" err="1"/>
                <a:t>of</a:t>
              </a:r>
              <a:r>
                <a:rPr lang="de-DE" sz="2400" b="1" dirty="0"/>
                <a:t> </a:t>
              </a:r>
              <a:r>
                <a:rPr lang="de-DE" sz="2400" b="1" dirty="0" err="1"/>
                <a:t>the</a:t>
              </a:r>
              <a:r>
                <a:rPr lang="de-DE" sz="2400" b="1" dirty="0"/>
                <a:t> OIML)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677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5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26BFB77-5A48-4837-B30F-2B97364B42CE}"/>
              </a:ext>
            </a:extLst>
          </p:cNvPr>
          <p:cNvSpPr/>
          <p:nvPr/>
        </p:nvSpPr>
        <p:spPr>
          <a:xfrm>
            <a:off x="392683" y="285054"/>
            <a:ext cx="5817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Definition </a:t>
            </a:r>
            <a:r>
              <a:rPr lang="de-DE" sz="2800" dirty="0" err="1"/>
              <a:t>given</a:t>
            </a:r>
            <a:r>
              <a:rPr lang="de-DE" sz="2800" dirty="0"/>
              <a:t>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OIML R87:2016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72D7D25-5582-4894-945E-8AB64AE72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83" y="1135546"/>
            <a:ext cx="11583445" cy="506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51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6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26BFB77-5A48-4837-B30F-2B97364B42CE}"/>
              </a:ext>
            </a:extLst>
          </p:cNvPr>
          <p:cNvSpPr/>
          <p:nvPr/>
        </p:nvSpPr>
        <p:spPr>
          <a:xfrm>
            <a:off x="392683" y="285054"/>
            <a:ext cx="3328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 err="1"/>
              <a:t>Economical</a:t>
            </a:r>
            <a:r>
              <a:rPr lang="de-DE" sz="2800" dirty="0"/>
              <a:t> </a:t>
            </a:r>
            <a:r>
              <a:rPr lang="de-DE" sz="2800" dirty="0" err="1"/>
              <a:t>relevance</a:t>
            </a:r>
            <a:endParaRPr lang="de-DE" sz="2800" dirty="0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66A776F7-F393-4B9A-850A-3F761DFCF395}"/>
              </a:ext>
            </a:extLst>
          </p:cNvPr>
          <p:cNvSpPr txBox="1"/>
          <p:nvPr/>
        </p:nvSpPr>
        <p:spPr>
          <a:xfrm>
            <a:off x="531474" y="1134840"/>
            <a:ext cx="11285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/>
              <a:t>About 95 % </a:t>
            </a:r>
            <a:r>
              <a:rPr lang="de-DE" sz="2800" b="1" dirty="0" err="1"/>
              <a:t>of</a:t>
            </a:r>
            <a:r>
              <a:rPr lang="de-DE" sz="2800" b="1" dirty="0"/>
              <a:t> all </a:t>
            </a:r>
            <a:r>
              <a:rPr lang="de-DE" sz="2800" b="1" dirty="0" err="1"/>
              <a:t>goods</a:t>
            </a:r>
            <a:r>
              <a:rPr lang="de-DE" sz="2800" b="1" dirty="0"/>
              <a:t> in a </a:t>
            </a:r>
            <a:r>
              <a:rPr lang="de-DE" sz="2800" b="1" dirty="0" err="1"/>
              <a:t>common</a:t>
            </a:r>
            <a:r>
              <a:rPr lang="de-DE" sz="2800" b="1" dirty="0"/>
              <a:t> super </a:t>
            </a:r>
            <a:r>
              <a:rPr lang="de-DE" sz="2800" b="1" dirty="0" err="1"/>
              <a:t>market</a:t>
            </a:r>
            <a:r>
              <a:rPr lang="de-DE" sz="2800" b="1" dirty="0"/>
              <a:t> </a:t>
            </a:r>
            <a:r>
              <a:rPr lang="de-DE" sz="2800" b="1" dirty="0" err="1"/>
              <a:t>are</a:t>
            </a:r>
            <a:r>
              <a:rPr lang="de-DE" sz="2800" b="1" dirty="0"/>
              <a:t> </a:t>
            </a:r>
            <a:r>
              <a:rPr lang="de-DE" sz="2800" b="1" dirty="0" err="1"/>
              <a:t>prepackaged</a:t>
            </a:r>
            <a:r>
              <a:rPr lang="de-DE" sz="2800" b="1" dirty="0"/>
              <a:t> </a:t>
            </a:r>
            <a:r>
              <a:rPr lang="de-DE" sz="2800" b="1" dirty="0" err="1"/>
              <a:t>goods</a:t>
            </a:r>
            <a:r>
              <a:rPr lang="de-DE" sz="2800" b="1" dirty="0"/>
              <a:t>: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E324ACB2-1E56-4190-B3A7-9B8A71706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177" y="1895374"/>
            <a:ext cx="6506936" cy="43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89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99095B94-FA0A-4E94-ADC0-0C51922ADE48}"/>
              </a:ext>
            </a:extLst>
          </p:cNvPr>
          <p:cNvSpPr txBox="1"/>
          <p:nvPr/>
        </p:nvSpPr>
        <p:spPr>
          <a:xfrm>
            <a:off x="2899219" y="5250284"/>
            <a:ext cx="320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68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7</a:t>
            </a:fld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26BFB77-5A48-4837-B30F-2B97364B42CE}"/>
              </a:ext>
            </a:extLst>
          </p:cNvPr>
          <p:cNvSpPr/>
          <p:nvPr/>
        </p:nvSpPr>
        <p:spPr>
          <a:xfrm>
            <a:off x="392683" y="285054"/>
            <a:ext cx="51820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Worldwide </a:t>
            </a:r>
            <a:r>
              <a:rPr lang="de-DE" sz="2800" dirty="0" err="1"/>
              <a:t>economical</a:t>
            </a:r>
            <a:r>
              <a:rPr lang="de-DE" sz="2800" dirty="0"/>
              <a:t> </a:t>
            </a:r>
            <a:r>
              <a:rPr lang="de-DE" sz="2800" dirty="0" err="1"/>
              <a:t>relevance</a:t>
            </a:r>
            <a:endParaRPr lang="de-DE" sz="2800" dirty="0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66A776F7-F393-4B9A-850A-3F761DFCF395}"/>
              </a:ext>
            </a:extLst>
          </p:cNvPr>
          <p:cNvSpPr txBox="1"/>
          <p:nvPr/>
        </p:nvSpPr>
        <p:spPr>
          <a:xfrm>
            <a:off x="474326" y="1281793"/>
            <a:ext cx="10816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/>
              <a:t>Trade </a:t>
            </a:r>
            <a:r>
              <a:rPr lang="de-DE" sz="2800" b="1" dirty="0" err="1"/>
              <a:t>of</a:t>
            </a:r>
            <a:r>
              <a:rPr lang="de-DE" sz="2800" b="1" dirty="0"/>
              <a:t> </a:t>
            </a:r>
            <a:r>
              <a:rPr lang="de-DE" sz="2800" b="1" dirty="0" err="1"/>
              <a:t>prepackaged</a:t>
            </a:r>
            <a:r>
              <a:rPr lang="de-DE" sz="2800" b="1" dirty="0"/>
              <a:t> </a:t>
            </a:r>
            <a:r>
              <a:rPr lang="de-DE" sz="2800" b="1" dirty="0" err="1"/>
              <a:t>goods</a:t>
            </a:r>
            <a:r>
              <a:rPr lang="de-DE" sz="2800" b="1" dirty="0"/>
              <a:t> </a:t>
            </a:r>
            <a:r>
              <a:rPr lang="de-DE" sz="2800" b="1" dirty="0" err="1"/>
              <a:t>worldwide</a:t>
            </a:r>
            <a:r>
              <a:rPr lang="de-DE" sz="2800" b="1" dirty="0"/>
              <a:t> </a:t>
            </a:r>
            <a:r>
              <a:rPr lang="de-DE" sz="2800" b="1" dirty="0" err="1"/>
              <a:t>exceeds</a:t>
            </a:r>
            <a:r>
              <a:rPr lang="de-DE" sz="2800" b="1" dirty="0"/>
              <a:t> 1.000 </a:t>
            </a:r>
            <a:r>
              <a:rPr lang="de-DE" sz="2800" b="1" dirty="0" err="1"/>
              <a:t>billion</a:t>
            </a:r>
            <a:r>
              <a:rPr lang="de-DE" sz="2800" b="1" dirty="0"/>
              <a:t> Dollars: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60ABA0D-595B-4857-B319-B7386D171C9F}"/>
              </a:ext>
            </a:extLst>
          </p:cNvPr>
          <p:cNvSpPr txBox="1"/>
          <p:nvPr/>
        </p:nvSpPr>
        <p:spPr>
          <a:xfrm>
            <a:off x="8559403" y="5250284"/>
            <a:ext cx="320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35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DBA7EE6-3CE1-43F4-A3D3-EB200C65CCDF}"/>
              </a:ext>
            </a:extLst>
          </p:cNvPr>
          <p:cNvSpPr txBox="1"/>
          <p:nvPr/>
        </p:nvSpPr>
        <p:spPr>
          <a:xfrm>
            <a:off x="8553449" y="3642285"/>
            <a:ext cx="320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43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0ACD776-B732-482B-BF5C-06C5E596A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943" y="3371856"/>
            <a:ext cx="1064077" cy="10640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417AA44-8EEA-4E3D-A090-B49AC239A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50" y="2278532"/>
            <a:ext cx="1871787" cy="54575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E743020-5D8D-49A2-B23E-D6344B6CFB2D}"/>
              </a:ext>
            </a:extLst>
          </p:cNvPr>
          <p:cNvSpPr txBox="1"/>
          <p:nvPr/>
        </p:nvSpPr>
        <p:spPr>
          <a:xfrm>
            <a:off x="2692625" y="2249460"/>
            <a:ext cx="3392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500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BA349C9-D7C2-48F8-A1BF-493754179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115" y="3336699"/>
            <a:ext cx="1180284" cy="118028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2D5F239-A60A-4A5E-9E84-B9772BF13B76}"/>
              </a:ext>
            </a:extLst>
          </p:cNvPr>
          <p:cNvSpPr txBox="1"/>
          <p:nvPr/>
        </p:nvSpPr>
        <p:spPr>
          <a:xfrm>
            <a:off x="2875367" y="3665231"/>
            <a:ext cx="320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90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A83CB32-8328-49CE-9305-4D77592A6E9C}"/>
              </a:ext>
            </a:extLst>
          </p:cNvPr>
          <p:cNvSpPr txBox="1"/>
          <p:nvPr/>
        </p:nvSpPr>
        <p:spPr>
          <a:xfrm>
            <a:off x="8553449" y="2303018"/>
            <a:ext cx="320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20 </a:t>
            </a:r>
            <a:r>
              <a:rPr lang="de-DE" sz="2800" dirty="0" err="1"/>
              <a:t>bln</a:t>
            </a:r>
            <a:r>
              <a:rPr lang="de-DE" sz="2800" dirty="0"/>
              <a:t> Dollars (2017)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254A2BE6-7ADA-4C9F-8AE3-9ACF492500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654" y="5095574"/>
            <a:ext cx="1891428" cy="83263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70AE7E0-3738-4AED-8494-C4D1D18F5B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0576" y="4828612"/>
            <a:ext cx="1230810" cy="136656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C0C8BA3-CA11-4880-B7E6-5172901E6E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9482" y="2353934"/>
            <a:ext cx="1700455" cy="3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92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8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193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Need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regulation</a:t>
            </a:r>
            <a:r>
              <a:rPr lang="de-DE" sz="2800" dirty="0"/>
              <a:t>?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DF901B39-DA5A-4361-8DC4-52622AA42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964" y="989110"/>
            <a:ext cx="6553695" cy="5023764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A932994A-7708-40BB-B0EF-E16EE2F2BF4F}"/>
              </a:ext>
            </a:extLst>
          </p:cNvPr>
          <p:cNvSpPr txBox="1"/>
          <p:nvPr/>
        </p:nvSpPr>
        <p:spPr>
          <a:xfrm>
            <a:off x="9411855" y="5948218"/>
            <a:ext cx="2437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Source: Devin McDaniels, WTO</a:t>
            </a:r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1347ED49-63BB-495B-B52F-A5680166AF9E}"/>
              </a:ext>
            </a:extLst>
          </p:cNvPr>
          <p:cNvSpPr/>
          <p:nvPr/>
        </p:nvSpPr>
        <p:spPr>
          <a:xfrm>
            <a:off x="2712944" y="4036291"/>
            <a:ext cx="1690254" cy="1477818"/>
          </a:xfrm>
          <a:prstGeom prst="roundRect">
            <a:avLst/>
          </a:prstGeom>
          <a:noFill/>
          <a:ln w="60325">
            <a:solidFill>
              <a:srgbClr val="059D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20D2D838-2D66-4395-B447-AC2A28993478}"/>
              </a:ext>
            </a:extLst>
          </p:cNvPr>
          <p:cNvSpPr txBox="1"/>
          <p:nvPr/>
        </p:nvSpPr>
        <p:spPr>
          <a:xfrm>
            <a:off x="9308679" y="5640441"/>
            <a:ext cx="2636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*TBT = Technical </a:t>
            </a:r>
            <a:r>
              <a:rPr lang="de-DE" sz="1400" dirty="0" err="1"/>
              <a:t>Barriers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Trade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9DDEC522-A00C-4066-BF9B-971F50982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982" y="1142246"/>
            <a:ext cx="2629781" cy="225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55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9</a:t>
            </a:fld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5DBE6CE-95BE-4555-A99A-3FEA6AAB1D93}"/>
              </a:ext>
            </a:extLst>
          </p:cNvPr>
          <p:cNvSpPr/>
          <p:nvPr/>
        </p:nvSpPr>
        <p:spPr>
          <a:xfrm>
            <a:off x="384519" y="285054"/>
            <a:ext cx="3193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Need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regulation</a:t>
            </a:r>
            <a:r>
              <a:rPr lang="de-DE" sz="2800" dirty="0"/>
              <a:t>?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34631C0-A2C9-4BF9-AC54-209B23965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956" y="2253731"/>
            <a:ext cx="2794144" cy="2546481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AFFE382-371D-40D3-9C50-6BE3E9C6793D}"/>
              </a:ext>
            </a:extLst>
          </p:cNvPr>
          <p:cNvSpPr txBox="1"/>
          <p:nvPr/>
        </p:nvSpPr>
        <p:spPr>
          <a:xfrm>
            <a:off x="604158" y="3111472"/>
            <a:ext cx="33099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No</a:t>
            </a:r>
            <a:r>
              <a:rPr lang="de-DE" sz="2400" dirty="0"/>
              <a:t> </a:t>
            </a:r>
            <a:r>
              <a:rPr lang="de-DE" sz="2400" dirty="0" err="1"/>
              <a:t>burden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industry</a:t>
            </a:r>
            <a:r>
              <a:rPr lang="de-DE" sz="2400" dirty="0"/>
              <a:t>,</a:t>
            </a:r>
            <a:br>
              <a:rPr lang="de-DE" sz="2400" dirty="0"/>
            </a:br>
            <a:r>
              <a:rPr lang="de-DE" sz="2400" dirty="0"/>
              <a:t>but </a:t>
            </a:r>
            <a:r>
              <a:rPr lang="de-DE" sz="2400" dirty="0" err="1"/>
              <a:t>no</a:t>
            </a:r>
            <a:r>
              <a:rPr lang="de-DE" sz="2400" dirty="0"/>
              <a:t> </a:t>
            </a:r>
            <a:r>
              <a:rPr lang="de-DE" sz="2400" dirty="0" err="1"/>
              <a:t>knowledge</a:t>
            </a:r>
            <a:r>
              <a:rPr lang="de-DE" sz="2400" dirty="0"/>
              <a:t> </a:t>
            </a:r>
            <a:r>
              <a:rPr lang="de-DE" sz="2400" dirty="0" err="1"/>
              <a:t>about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 err="1"/>
              <a:t>correctness</a:t>
            </a:r>
            <a:r>
              <a:rPr lang="de-DE" sz="2400" dirty="0"/>
              <a:t> 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9037528-4742-4220-85D2-ED93C3A3B289}"/>
              </a:ext>
            </a:extLst>
          </p:cNvPr>
          <p:cNvSpPr txBox="1"/>
          <p:nvPr/>
        </p:nvSpPr>
        <p:spPr>
          <a:xfrm>
            <a:off x="7515429" y="3102507"/>
            <a:ext cx="4309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Consumer </a:t>
            </a:r>
            <a:r>
              <a:rPr lang="de-DE" sz="2400" dirty="0" err="1"/>
              <a:t>protection</a:t>
            </a:r>
            <a:r>
              <a:rPr lang="de-DE" sz="2400" dirty="0"/>
              <a:t>, fair </a:t>
            </a:r>
            <a:r>
              <a:rPr lang="de-DE" sz="2400" dirty="0" err="1"/>
              <a:t>trade</a:t>
            </a:r>
            <a:r>
              <a:rPr lang="de-DE" sz="2400" dirty="0"/>
              <a:t>,</a:t>
            </a:r>
            <a:br>
              <a:rPr lang="de-DE" sz="2400" dirty="0"/>
            </a:br>
            <a:r>
              <a:rPr lang="de-DE" sz="2400" dirty="0"/>
              <a:t>but </a:t>
            </a:r>
            <a:r>
              <a:rPr lang="de-DE" sz="2400" dirty="0" err="1"/>
              <a:t>control</a:t>
            </a:r>
            <a:r>
              <a:rPr lang="de-DE" sz="2400" dirty="0"/>
              <a:t> </a:t>
            </a:r>
            <a:r>
              <a:rPr lang="de-DE" sz="2400" dirty="0" err="1"/>
              <a:t>efforts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state</a:t>
            </a:r>
            <a:endParaRPr lang="de-DE" sz="240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ABA0C80-2E61-4960-8F45-42A73DE637C0}"/>
              </a:ext>
            </a:extLst>
          </p:cNvPr>
          <p:cNvSpPr txBox="1"/>
          <p:nvPr/>
        </p:nvSpPr>
        <p:spPr>
          <a:xfrm>
            <a:off x="4151049" y="1094016"/>
            <a:ext cx="3693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 err="1"/>
              <a:t>Thrust</a:t>
            </a:r>
            <a:r>
              <a:rPr lang="de-DE" sz="2800" b="1" dirty="0"/>
              <a:t> </a:t>
            </a:r>
            <a:r>
              <a:rPr lang="de-DE" sz="2800" b="1" dirty="0" err="1"/>
              <a:t>into</a:t>
            </a:r>
            <a:r>
              <a:rPr lang="de-DE" sz="2800" b="1" dirty="0"/>
              <a:t> </a:t>
            </a:r>
            <a:r>
              <a:rPr lang="de-DE" sz="2800" b="1" dirty="0" err="1"/>
              <a:t>the</a:t>
            </a:r>
            <a:r>
              <a:rPr lang="de-DE" sz="2800" b="1" dirty="0"/>
              <a:t> </a:t>
            </a:r>
            <a:r>
              <a:rPr lang="de-DE" sz="2800" b="1" dirty="0" err="1"/>
              <a:t>product</a:t>
            </a:r>
            <a:br>
              <a:rPr lang="de-DE" sz="2800" b="1" dirty="0"/>
            </a:br>
            <a:r>
              <a:rPr lang="de-DE" sz="2800" b="1" dirty="0"/>
              <a:t>(</a:t>
            </a:r>
            <a:r>
              <a:rPr lang="de-DE" sz="2800" b="1" dirty="0" err="1"/>
              <a:t>prepackage</a:t>
            </a:r>
            <a:r>
              <a:rPr lang="de-DE" sz="2800" b="1" dirty="0"/>
              <a:t>)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B99B30F-838E-4B86-B1DC-BBDE030961BE}"/>
              </a:ext>
            </a:extLst>
          </p:cNvPr>
          <p:cNvGrpSpPr/>
          <p:nvPr/>
        </p:nvGrpSpPr>
        <p:grpSpPr>
          <a:xfrm>
            <a:off x="1099660" y="5168463"/>
            <a:ext cx="9144281" cy="830997"/>
            <a:chOff x="1099660" y="5168463"/>
            <a:chExt cx="9144281" cy="830997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8741C919-25F0-4743-8E21-15ECD1599A29}"/>
                </a:ext>
              </a:extLst>
            </p:cNvPr>
            <p:cNvSpPr txBox="1"/>
            <p:nvPr/>
          </p:nvSpPr>
          <p:spPr>
            <a:xfrm>
              <a:off x="1653576" y="5168463"/>
              <a:ext cx="85903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ea typeface="Times New Roman" panose="02020603050405020304" pitchFamily="18" charset="0"/>
                </a:rPr>
                <a:t>There are </a:t>
              </a:r>
              <a:r>
                <a:rPr lang="en-US" sz="2400" b="1" dirty="0">
                  <a:solidFill>
                    <a:srgbClr val="059DC7"/>
                  </a:solidFill>
                  <a:ea typeface="Times New Roman" panose="02020603050405020304" pitchFamily="18" charset="0"/>
                </a:rPr>
                <a:t>different views </a:t>
              </a:r>
              <a:r>
                <a:rPr lang="en-US" sz="2400" b="1" dirty="0">
                  <a:ea typeface="Times New Roman" panose="02020603050405020304" pitchFamily="18" charset="0"/>
                </a:rPr>
                <a:t>of the countries </a:t>
              </a:r>
              <a:r>
                <a:rPr lang="en-US" sz="2400" b="1" dirty="0">
                  <a:solidFill>
                    <a:srgbClr val="059DC7"/>
                  </a:solidFill>
                  <a:ea typeface="Times New Roman" panose="02020603050405020304" pitchFamily="18" charset="0"/>
                </a:rPr>
                <a:t>to regulate prepackages</a:t>
              </a:r>
              <a:br>
                <a:rPr lang="en-US" sz="2400" b="1" dirty="0">
                  <a:ea typeface="Times New Roman" panose="02020603050405020304" pitchFamily="18" charset="0"/>
                </a:rPr>
              </a:br>
              <a:r>
                <a:rPr lang="en-US" sz="2400" b="1" dirty="0">
                  <a:ea typeface="Times New Roman" panose="02020603050405020304" pitchFamily="18" charset="0"/>
                </a:rPr>
                <a:t>and/or </a:t>
              </a:r>
              <a:r>
                <a:rPr lang="en-US" sz="2400" b="1" dirty="0">
                  <a:solidFill>
                    <a:srgbClr val="059DC7"/>
                  </a:solidFill>
                  <a:ea typeface="Times New Roman" panose="02020603050405020304" pitchFamily="18" charset="0"/>
                </a:rPr>
                <a:t>to establish (national) standards</a:t>
              </a:r>
              <a:endParaRPr lang="de-DE" sz="2400" dirty="0"/>
            </a:p>
          </p:txBody>
        </p:sp>
        <p:sp>
          <p:nvSpPr>
            <p:cNvPr id="5" name="Pfeil: nach rechts 4">
              <a:extLst>
                <a:ext uri="{FF2B5EF4-FFF2-40B4-BE49-F238E27FC236}">
                  <a16:creationId xmlns:a16="http://schemas.microsoft.com/office/drawing/2014/main" id="{C3D25C3E-EBF1-45C9-A677-D34C360E33C8}"/>
                </a:ext>
              </a:extLst>
            </p:cNvPr>
            <p:cNvSpPr/>
            <p:nvPr/>
          </p:nvSpPr>
          <p:spPr>
            <a:xfrm>
              <a:off x="1099660" y="5216026"/>
              <a:ext cx="553916" cy="36927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F5611730-026F-45A3-BB58-3813B537961A}"/>
              </a:ext>
            </a:extLst>
          </p:cNvPr>
          <p:cNvSpPr txBox="1"/>
          <p:nvPr/>
        </p:nvSpPr>
        <p:spPr>
          <a:xfrm>
            <a:off x="1213071" y="2456330"/>
            <a:ext cx="22701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No</a:t>
            </a:r>
            <a:r>
              <a:rPr lang="de-DE" sz="2800" dirty="0"/>
              <a:t> </a:t>
            </a:r>
            <a:r>
              <a:rPr lang="de-DE" sz="2800" dirty="0" err="1"/>
              <a:t>regulation</a:t>
            </a:r>
            <a:r>
              <a:rPr lang="de-DE" sz="2800" dirty="0"/>
              <a:t>: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4900215-9F1C-436C-8EF8-8C60CB54C94B}"/>
              </a:ext>
            </a:extLst>
          </p:cNvPr>
          <p:cNvSpPr txBox="1"/>
          <p:nvPr/>
        </p:nvSpPr>
        <p:spPr>
          <a:xfrm>
            <a:off x="8044349" y="2453230"/>
            <a:ext cx="3042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Regulation in </a:t>
            </a:r>
            <a:r>
              <a:rPr lang="de-DE" sz="2800" dirty="0" err="1"/>
              <a:t>place</a:t>
            </a:r>
            <a:r>
              <a:rPr lang="de-DE" sz="28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1010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Microsoft Office PowerPoint</Application>
  <PresentationFormat>Breitbild</PresentationFormat>
  <Paragraphs>320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等线</vt:lpstr>
      <vt:lpstr>맑은 고딕</vt:lpstr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Ulbig</dc:creator>
  <cp:lastModifiedBy>Peter Ulbig</cp:lastModifiedBy>
  <cp:revision>300</cp:revision>
  <cp:lastPrinted>2018-05-02T06:30:24Z</cp:lastPrinted>
  <dcterms:created xsi:type="dcterms:W3CDTF">2017-05-11T12:00:40Z</dcterms:created>
  <dcterms:modified xsi:type="dcterms:W3CDTF">2018-05-16T04:00:43Z</dcterms:modified>
</cp:coreProperties>
</file>